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3"/>
  </p:notesMasterIdLst>
  <p:handoutMasterIdLst>
    <p:handoutMasterId r:id="rId24"/>
  </p:handoutMasterIdLst>
  <p:sldIdLst>
    <p:sldId id="265" r:id="rId3"/>
    <p:sldId id="310" r:id="rId4"/>
    <p:sldId id="324" r:id="rId5"/>
    <p:sldId id="320" r:id="rId6"/>
    <p:sldId id="327" r:id="rId7"/>
    <p:sldId id="318" r:id="rId8"/>
    <p:sldId id="322" r:id="rId9"/>
    <p:sldId id="330" r:id="rId10"/>
    <p:sldId id="331" r:id="rId11"/>
    <p:sldId id="328" r:id="rId12"/>
    <p:sldId id="332" r:id="rId13"/>
    <p:sldId id="335" r:id="rId14"/>
    <p:sldId id="334" r:id="rId15"/>
    <p:sldId id="338" r:id="rId16"/>
    <p:sldId id="341" r:id="rId17"/>
    <p:sldId id="339" r:id="rId18"/>
    <p:sldId id="336" r:id="rId19"/>
    <p:sldId id="337" r:id="rId20"/>
    <p:sldId id="340" r:id="rId21"/>
    <p:sldId id="317" r:id="rId22"/>
  </p:sldIdLst>
  <p:sldSz cx="12188825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36" autoAdjust="0"/>
    <p:restoredTop sz="94629" autoAdjust="0"/>
  </p:normalViewPr>
  <p:slideViewPr>
    <p:cSldViewPr showGuides="1">
      <p:cViewPr varScale="1">
        <p:scale>
          <a:sx n="84" d="100"/>
          <a:sy n="84" d="100"/>
        </p:scale>
        <p:origin x="-84" y="-630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4/30/2014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4/30/2014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Brian Fields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534398" cy="2895600"/>
          </a:xfrm>
        </p:spPr>
        <p:txBody>
          <a:bodyPr/>
          <a:lstStyle/>
          <a:p>
            <a:r>
              <a:rPr lang="en-US" dirty="0" smtClean="0"/>
              <a:t>Quantum Computation </a:t>
            </a:r>
            <a:br>
              <a:rPr lang="en-US" dirty="0" smtClean="0"/>
            </a:br>
            <a:r>
              <a:rPr lang="en-US" dirty="0" smtClean="0"/>
              <a:t>With Trapped Ions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293812" y="4905022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Brian Fields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912812" y="2133600"/>
                <a:ext cx="10439402" cy="3886200"/>
              </a:xfrm>
            </p:spPr>
            <p:txBody>
              <a:bodyPr>
                <a:normAutofit/>
              </a:bodyPr>
              <a:lstStyle/>
              <a:p>
                <a:r>
                  <a:rPr lang="en-US" dirty="0" smtClean="0"/>
                  <a:t>Desire a closed cycling transition</a:t>
                </a:r>
              </a:p>
              <a:p>
                <a:r>
                  <a:rPr lang="en-US" dirty="0" smtClean="0"/>
                  <a:t>Detune Doppler cooling laser red of this transition. </a:t>
                </a:r>
              </a:p>
              <a:p>
                <a:r>
                  <a:rPr lang="en-US" dirty="0" smtClean="0"/>
                  <a:t>Due to Doppler shifts arising from atoms thermal motion laser appears resonant when atom is moving towards beam and further red detuned when moving away</a:t>
                </a:r>
              </a:p>
              <a:p>
                <a:r>
                  <a:rPr lang="en-US" dirty="0" smtClean="0"/>
                  <a:t>Loses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ℏ</m:t>
                    </m:r>
                    <m:r>
                      <a:rPr lang="en-US" i="1" smtClean="0">
                        <a:latin typeface="Cambria Math"/>
                        <a:ea typeface="Cambria Math"/>
                      </a:rPr>
                      <m:t>𝑘</m:t>
                    </m:r>
                  </m:oMath>
                </a14:m>
                <a:r>
                  <a:rPr lang="en-US" dirty="0" smtClean="0"/>
                  <a:t> momentum upon absorption moving towards beam, gains momentum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ea typeface="Cambria Math"/>
                      </a:rPr>
                      <m:t>ℏ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𝑘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upon spontaneous emission but emission is in random direction averages to zero</a:t>
                </a:r>
                <a:endParaRPr lang="en-US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12812" y="2133600"/>
                <a:ext cx="10439402" cy="3886200"/>
              </a:xfrm>
              <a:blipFill rotWithShape="1">
                <a:blip r:embed="rId2"/>
                <a:stretch>
                  <a:fillRect l="-818" t="-2194" r="-13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10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</p:spPr>
        <p:txBody>
          <a:bodyPr/>
          <a:lstStyle/>
          <a:p>
            <a:r>
              <a:rPr lang="en-US" dirty="0" smtClean="0"/>
              <a:t>Doppler Cooling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36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11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</p:spPr>
        <p:txBody>
          <a:bodyPr/>
          <a:lstStyle/>
          <a:p>
            <a:r>
              <a:rPr lang="en-US" dirty="0" smtClean="0"/>
              <a:t>Ytterbium 171+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1504781" y="1905000"/>
            <a:ext cx="4419599" cy="4343399"/>
          </a:xfrm>
        </p:spPr>
        <p:txBody>
          <a:bodyPr>
            <a:normAutofit/>
          </a:bodyPr>
          <a:lstStyle/>
          <a:p>
            <a:r>
              <a:rPr lang="en-US" dirty="0" smtClean="0"/>
              <a:t>Hyperfine State </a:t>
            </a:r>
            <a:r>
              <a:rPr lang="en-US" dirty="0" err="1" smtClean="0"/>
              <a:t>Qubit</a:t>
            </a:r>
            <a:endParaRPr lang="en-US" dirty="0" smtClean="0"/>
          </a:p>
          <a:p>
            <a:pPr lvl="1"/>
            <a:r>
              <a:rPr lang="en-US" dirty="0" smtClean="0"/>
              <a:t>Long Coherence Times~10s</a:t>
            </a:r>
          </a:p>
          <a:p>
            <a:pPr lvl="1"/>
            <a:r>
              <a:rPr lang="en-US" dirty="0" smtClean="0"/>
              <a:t>Insensitive external B-Field</a:t>
            </a:r>
          </a:p>
          <a:p>
            <a:r>
              <a:rPr lang="en-US" dirty="0" smtClean="0"/>
              <a:t>Cooling</a:t>
            </a:r>
          </a:p>
          <a:p>
            <a:pPr lvl="1"/>
            <a:r>
              <a:rPr lang="en-US" dirty="0" smtClean="0"/>
              <a:t>Closed (with </a:t>
            </a:r>
            <a:r>
              <a:rPr lang="en-US" dirty="0" err="1" smtClean="0"/>
              <a:t>repump</a:t>
            </a:r>
            <a:r>
              <a:rPr lang="en-US" dirty="0" smtClean="0"/>
              <a:t> beams)</a:t>
            </a:r>
          </a:p>
          <a:p>
            <a:r>
              <a:rPr lang="en-US" dirty="0" smtClean="0"/>
              <a:t>Optical Pumping </a:t>
            </a:r>
          </a:p>
          <a:p>
            <a:pPr lvl="1"/>
            <a:r>
              <a:rPr lang="en-US" dirty="0" smtClean="0"/>
              <a:t>Min error ~ 10^-6</a:t>
            </a:r>
          </a:p>
          <a:p>
            <a:r>
              <a:rPr lang="en-US" dirty="0" smtClean="0"/>
              <a:t>Detection</a:t>
            </a:r>
          </a:p>
          <a:p>
            <a:pPr lvl="1"/>
            <a:r>
              <a:rPr lang="en-US" dirty="0" smtClean="0"/>
              <a:t>Typical accuracy ~ 98 %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012" y="1713089"/>
            <a:ext cx="5481559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394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913" y="2133600"/>
            <a:ext cx="5157200" cy="38862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12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</p:spPr>
        <p:txBody>
          <a:bodyPr/>
          <a:lstStyle/>
          <a:p>
            <a:r>
              <a:rPr lang="en-US" dirty="0" smtClean="0"/>
              <a:t>Sideband Cooling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57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912812" y="304800"/>
                <a:ext cx="10439402" cy="5715000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𝑇𝑟𝑎𝑝𝑝𝑒𝑑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𝐼𝑜𝑛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𝐻𝑎𝑚𝑖𝑙𝑡𝑜𝑛𝑖𝑎𝑛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𝑓𝑜𝑟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𝑠𝑖𝑛𝑔𝑙𝑒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𝑖𝑜𝑛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𝑖𝑛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 marL="0" indent="0">
                  <a:buNone/>
                </a:pPr>
                <a:endParaRPr lang="en-US" i="1" dirty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/>
                        </a:rPr>
                        <m:t>𝐻</m:t>
                      </m:r>
                      <m:r>
                        <a:rPr lang="en-US" b="0" i="1" dirty="0" smtClean="0">
                          <a:latin typeface="Cambria Math"/>
                        </a:rPr>
                        <m:t>=ℏ</m:t>
                      </m:r>
                      <m:r>
                        <m:rPr>
                          <m:sty m:val="p"/>
                        </m:rPr>
                        <a:rPr lang="el-GR" b="0" i="1" dirty="0" smtClean="0">
                          <a:latin typeface="Cambria Math"/>
                          <a:ea typeface="Cambria Math"/>
                        </a:rPr>
                        <m:t>Ω</m:t>
                      </m:r>
                      <m:sSub>
                        <m:sSubPr>
                          <m:ctrlPr>
                            <a:rPr lang="el-GR" b="0" i="1" dirty="0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l-GR" b="0" i="1" dirty="0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+</m:t>
                          </m:r>
                        </m:sub>
                      </m:sSub>
                      <m:sSup>
                        <m:sSupPr>
                          <m:ctrlPr>
                            <a:rPr lang="el-GR" b="0" i="1" dirty="0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l-GR" b="0" i="1" dirty="0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(∆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𝜑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sup>
                      </m:sSup>
                      <m:func>
                        <m:funcPr>
                          <m:ctrlPr>
                            <a:rPr lang="en-US" b="0" i="1" dirty="0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/>
                              <a:ea typeface="Cambria Math"/>
                            </a:rPr>
                            <m:t>exp</m:t>
                          </m:r>
                        </m:fName>
                        <m:e>
                          <m:d>
                            <m:dPr>
                              <m:ctrlPr>
                                <a:rPr lang="en-US" b="0" i="1" dirty="0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  <m:r>
                                <a:rPr lang="en-US" b="0" i="1" dirty="0" smtClean="0">
                                  <a:latin typeface="Cambria Math"/>
                                  <a:ea typeface="Cambria Math"/>
                                </a:rPr>
                                <m:t>𝜂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dirty="0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latin typeface="Cambria Math"/>
                                      <a:ea typeface="Cambria Math"/>
                                    </a:rPr>
                                    <m:t>𝑎</m:t>
                                  </m:r>
                                  <m:sSup>
                                    <m:sSupPr>
                                      <m:ctrlP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−</m:t>
                                      </m:r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𝑖</m:t>
                                      </m:r>
                                      <m:sSub>
                                        <m:sSubPr>
                                          <m:ctrlPr>
                                            <a:rPr lang="en-US" b="0" i="1" dirty="0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dirty="0" smtClean="0">
                                              <a:latin typeface="Cambria Math"/>
                                              <a:ea typeface="Cambria Math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en-US" b="0" i="1" dirty="0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𝑡</m:t>
                                          </m:r>
                                        </m:sub>
                                      </m:sSub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𝑡</m:t>
                                      </m:r>
                                    </m:sup>
                                  </m:sSup>
                                  <m:r>
                                    <a:rPr lang="en-US" b="0" i="1" dirty="0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†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𝑖</m:t>
                                      </m:r>
                                      <m:sSub>
                                        <m:sSubPr>
                                          <m:ctrlPr>
                                            <a:rPr lang="en-US" b="0" i="1" dirty="0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dirty="0" smtClean="0">
                                              <a:latin typeface="Cambria Math"/>
                                              <a:ea typeface="Cambria Math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en-US" b="0" i="1" dirty="0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𝑡</m:t>
                                          </m:r>
                                        </m:sub>
                                      </m:sSub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𝑡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</m:e>
                      </m:func>
                      <m:r>
                        <a:rPr lang="en-US" b="0" i="1" dirty="0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b="0" i="1" dirty="0" smtClean="0">
                          <a:latin typeface="Cambria Math"/>
                          <a:ea typeface="Cambria Math"/>
                        </a:rPr>
                        <m:t>h𝑐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𝐿𝑎𝑚𝑏𝐷𝑖𝑐𝑘𝑒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𝑝𝑎𝑟𝑎𝑚𝑒𝑡𝑒𝑟</m:t>
                      </m:r>
                      <m:r>
                        <a:rPr lang="en-US" b="0" i="1" smtClean="0">
                          <a:latin typeface="Cambria Math"/>
                        </a:rPr>
                        <m:t>        </m:t>
                      </m:r>
                      <m:r>
                        <a:rPr lang="en-US" i="1" dirty="0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US" b="0" i="1" dirty="0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𝑧</m:t>
                          </m:r>
                        </m:sub>
                      </m:sSub>
                      <m:sSub>
                        <m:sSubPr>
                          <m:ctrlPr>
                            <a:rPr lang="en-US" b="0" i="1" dirty="0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𝑧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𝐿𝑎𝑚𝑏𝐷𝑖𝑐𝑘𝑒</m:t>
                      </m:r>
                      <m:r>
                        <a:rPr lang="en-US" i="1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𝐴𝑝𝑟𝑜𝑥𝑖𝑚𝑎𝑡𝑖𝑜𝑛</m:t>
                      </m:r>
                      <m:r>
                        <a:rPr lang="en-US" i="1">
                          <a:latin typeface="Cambria Math"/>
                        </a:rPr>
                        <m:t>        </m:t>
                      </m:r>
                      <m:r>
                        <a:rPr lang="en-US" b="0" i="1" smtClean="0">
                          <a:latin typeface="Cambria Math"/>
                        </a:rPr>
                        <m:t>(</m:t>
                      </m:r>
                      <m:r>
                        <a:rPr lang="en-US" i="1" dirty="0">
                          <a:latin typeface="Cambria Math"/>
                          <a:ea typeface="Cambria Math"/>
                        </a:rPr>
                        <m:t>𝜂</m:t>
                      </m:r>
                      <m:rad>
                        <m:radPr>
                          <m:degHide m:val="on"/>
                          <m:ctrlPr>
                            <a:rPr lang="en-US" i="1" dirty="0" smtClean="0"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en-US" i="1" dirty="0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 dirty="0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𝑎</m:t>
                                      </m:r>
                                      <m:r>
                                        <a:rPr lang="en-US" b="0" i="1" dirty="0" smtClean="0">
                                          <a:latin typeface="Cambria Math"/>
                                          <a:ea typeface="Cambria Math"/>
                                        </a:rPr>
                                        <m:t>+</m:t>
                                      </m:r>
                                      <m:sSup>
                                        <m:sSupPr>
                                          <m:ctrlPr>
                                            <a:rPr lang="en-US" i="1" dirty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 dirty="0">
                                              <a:latin typeface="Cambria Math"/>
                                              <a:ea typeface="Cambria Math"/>
                                            </a:rPr>
                                            <m:t>𝑎</m:t>
                                          </m:r>
                                        </m:e>
                                        <m:sup>
                                          <m:r>
                                            <a:rPr lang="en-US" i="1" dirty="0">
                                              <a:latin typeface="Cambria Math"/>
                                              <a:ea typeface="Cambria Math"/>
                                            </a:rPr>
                                            <m:t>†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b="0" i="1" dirty="0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en-US" b="0" i="1" dirty="0" smtClean="0">
                          <a:latin typeface="Cambria Math"/>
                          <a:ea typeface="Cambria Math"/>
                        </a:rPr>
                        <m:t>≪1)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𝐻</m:t>
                    </m:r>
                    <m:r>
                      <a:rPr lang="en-US" b="0" i="1" smtClean="0">
                        <a:latin typeface="Cambria Math"/>
                      </a:rPr>
                      <m:t>=ℏ</m:t>
                    </m:r>
                    <m:r>
                      <m:rPr>
                        <m:sty m:val="p"/>
                      </m:rPr>
                      <a:rPr lang="el-GR" i="1" dirty="0">
                        <a:latin typeface="Cambria Math"/>
                        <a:ea typeface="Cambria Math"/>
                      </a:rPr>
                      <m:t>Ω</m:t>
                    </m:r>
                    <m:sSub>
                      <m:sSub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  <a:ea typeface="Cambria Math"/>
                          </a:rPr>
                          <m:t>{</m:t>
                        </m:r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+</m:t>
                        </m:r>
                      </m:sub>
                    </m:sSub>
                    <m:sSup>
                      <m:sSup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(∆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𝑡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𝜑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)</m:t>
                        </m:r>
                      </m:sup>
                    </m:sSup>
                    <m:r>
                      <a:rPr lang="en-US" b="0" i="1" dirty="0" smtClean="0"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  <a:ea typeface="Cambria Math"/>
                          </a:rPr>
                          <m:t>−</m:t>
                        </m:r>
                      </m:sub>
                    </m:sSub>
                    <m:sSup>
                      <m:sSup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(∆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𝑡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𝜑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)</m:t>
                        </m:r>
                      </m:sup>
                    </m:sSup>
                    <m:r>
                      <a:rPr lang="en-US" i="1" dirty="0">
                        <a:latin typeface="Cambria Math"/>
                        <a:ea typeface="Cambria Math"/>
                      </a:rPr>
                      <m:t>+</m:t>
                    </m:r>
                    <m:r>
                      <a:rPr lang="en-US" b="0" i="1" dirty="0" smtClean="0">
                        <a:latin typeface="Cambria Math"/>
                        <a:ea typeface="Cambria Math"/>
                      </a:rPr>
                      <m:t>𝑖</m:t>
                    </m:r>
                    <m:r>
                      <a:rPr lang="en-US" i="1" dirty="0">
                        <a:latin typeface="Cambria Math"/>
                        <a:ea typeface="Cambria Math"/>
                      </a:rPr>
                      <m:t>𝜂</m:t>
                    </m:r>
                  </m:oMath>
                </a14:m>
                <a:r>
                  <a:rPr lang="en-US" dirty="0" smtClean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+</m:t>
                        </m:r>
                      </m:sub>
                    </m:sSub>
                    <m:sSup>
                      <m:sSup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(∆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𝑡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𝜑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)</m:t>
                        </m:r>
                      </m:sup>
                    </m:sSup>
                    <m:r>
                      <a:rPr lang="en-US" i="1" dirty="0"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</m:sub>
                    </m:sSub>
                    <m:sSup>
                      <m:sSup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(∆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𝑡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𝜑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dirty="0" smtClean="0"/>
                  <a:t>)(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ea typeface="Cambria Math"/>
                      </a:rPr>
                      <m:t>𝑎</m:t>
                    </m:r>
                    <m:sSup>
                      <m:sSup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sSub>
                          <m:sSubPr>
                            <m:ctrlPr>
                              <a:rPr lang="en-US" i="1" dirty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sub>
                        </m:s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𝑡</m:t>
                        </m:r>
                      </m:sup>
                    </m:sSup>
                    <m:r>
                      <a:rPr lang="en-US" i="1" dirty="0">
                        <a:latin typeface="Cambria Math"/>
                        <a:ea typeface="Cambria Math"/>
                      </a:rPr>
                      <m:t>+</m:t>
                    </m:r>
                    <m:sSup>
                      <m:sSup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†</m:t>
                        </m:r>
                      </m:sup>
                    </m:sSup>
                    <m:sSup>
                      <m:sSup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sSub>
                          <m:sSubPr>
                            <m:ctrlPr>
                              <a:rPr lang="en-US" i="1" dirty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𝑡</m:t>
                            </m:r>
                          </m:sub>
                        </m:s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US" dirty="0" smtClean="0"/>
                  <a:t>)}</a:t>
                </a:r>
              </a:p>
              <a:p>
                <a:pPr marL="0" indent="0">
                  <a:buNone/>
                </a:pPr>
                <a:endParaRPr lang="en-US" b="0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𝑆𝑡𝑢𝑑𝑦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𝑡h𝑟𝑒𝑒</m:t>
                      </m:r>
                      <m:r>
                        <a:rPr lang="en-US" b="0" i="1" smtClean="0">
                          <a:latin typeface="Cambria Math"/>
                        </a:rPr>
                        <m:t>  </m:t>
                      </m:r>
                      <m:r>
                        <a:rPr lang="en-US" b="0" i="1" smtClean="0">
                          <a:latin typeface="Cambria Math"/>
                        </a:rPr>
                        <m:t>𝑐𝑎𝑠𝑒𝑠</m:t>
                      </m:r>
                      <m:r>
                        <a:rPr lang="en-US" b="0" i="1" smtClean="0">
                          <a:latin typeface="Cambria Math"/>
                        </a:rPr>
                        <m:t>  </m:t>
                      </m:r>
                      <m:r>
                        <a:rPr lang="en-US" b="0" i="1" smtClean="0">
                          <a:latin typeface="Cambria Math"/>
                        </a:rPr>
                        <m:t>𝑓𝑜𝑟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𝑑𝑒𝑡𝑢𝑛𝑖𝑛𝑔</m:t>
                      </m:r>
                    </m:oMath>
                  </m:oMathPara>
                </a14:m>
                <a:endParaRPr lang="en-US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=0, ∆=±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dirty="0" smtClean="0"/>
              </a:p>
              <a:p>
                <a:endParaRPr lang="en-US" dirty="0"/>
              </a:p>
            </p:txBody>
          </p:sp>
        </mc:Choice>
        <mc:Fallback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12812" y="304800"/>
                <a:ext cx="10439402" cy="5715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94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912812" y="304800"/>
                <a:ext cx="10439402" cy="57150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=0 , ′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𝐶𝑎𝑟𝑟𝑖𝑒𝑟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′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𝑇𝑟𝑎𝑛𝑠𝑖𝑡𝑖𝑜𝑛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𝑐𝑎𝑟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i="1" dirty="0">
                          <a:latin typeface="Cambria Math"/>
                          <a:ea typeface="Cambria Math"/>
                        </a:rPr>
                        <m:t>ℏ</m:t>
                      </m:r>
                      <m:r>
                        <m:rPr>
                          <m:sty m:val="p"/>
                        </m:rPr>
                        <a:rPr lang="el-GR" i="1" dirty="0">
                          <a:latin typeface="Cambria Math"/>
                          <a:ea typeface="Cambria Math"/>
                        </a:rPr>
                        <m:t>Ω</m:t>
                      </m:r>
                      <m:r>
                        <a:rPr lang="en-US" b="0" i="1" dirty="0" smtClean="0">
                          <a:latin typeface="Cambria Math"/>
                          <a:ea typeface="Cambria Math"/>
                        </a:rPr>
                        <m:t>(</m:t>
                      </m:r>
                      <m:sSub>
                        <m:sSubPr>
                          <m:ctrlPr>
                            <a:rPr lang="el-GR" i="1" dirty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l-GR" i="1" dirty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+</m:t>
                          </m:r>
                        </m:sub>
                      </m:sSub>
                      <m:sSup>
                        <m:sSupPr>
                          <m:ctrlPr>
                            <a:rPr lang="el-GR" i="1" dirty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i="1" dirty="0" smtClean="0">
                              <a:latin typeface="Cambria Math"/>
                              <a:ea typeface="Cambria Math"/>
                            </a:rPr>
                            <m:t>𝜑</m:t>
                          </m:r>
                        </m:sup>
                      </m:sSup>
                      <m:r>
                        <a:rPr lang="en-US" b="0" i="1" dirty="0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l-GR" i="1" dirty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l-GR" i="1" dirty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</m:sub>
                      </m:sSub>
                      <m:sSup>
                        <m:sSupPr>
                          <m:ctrlPr>
                            <a:rPr lang="el-GR" i="1" dirty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𝜑</m:t>
                          </m:r>
                        </m:sup>
                      </m:sSup>
                      <m:r>
                        <a:rPr lang="en-US" b="0" i="1" dirty="0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:endParaRPr lang="en-US" b="0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∆=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</m:sub>
                      </m:sSub>
                      <m:r>
                        <a:rPr lang="en-US" i="1" smtClean="0">
                          <a:latin typeface="Cambria Math"/>
                        </a:rPr>
                        <m:t>=ℏ</m:t>
                      </m:r>
                      <m:r>
                        <m:rPr>
                          <m:sty m:val="p"/>
                        </m:rPr>
                        <a:rPr lang="el-GR" i="1" dirty="0">
                          <a:latin typeface="Cambria Math"/>
                          <a:ea typeface="Cambria Math"/>
                        </a:rPr>
                        <m:t>Ω</m:t>
                      </m:r>
                      <m:r>
                        <a:rPr lang="en-US" i="1" dirty="0">
                          <a:latin typeface="Cambria Math"/>
                          <a:ea typeface="Cambria Math"/>
                        </a:rPr>
                        <m:t>𝑖</m:t>
                      </m:r>
                      <m:r>
                        <a:rPr lang="en-US" i="1" dirty="0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l-GR" i="1" dirty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(</m:t>
                      </m:r>
                      <m:sSub>
                        <m:sSubPr>
                          <m:ctrlPr>
                            <a:rPr lang="el-GR" i="1" dirty="0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l-GR" i="1" dirty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+</m:t>
                          </m:r>
                        </m:sub>
                      </m:sSub>
                      <m:sSup>
                        <m:sSupPr>
                          <m:ctrlPr>
                            <a:rPr lang="en-US" i="1" dirty="0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p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†</m:t>
                          </m:r>
                        </m:sup>
                      </m:sSup>
                      <m:sSup>
                        <m:sSupPr>
                          <m:ctrlPr>
                            <a:rPr lang="en-US" i="1" dirty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i="1" dirty="0" smtClean="0">
                              <a:latin typeface="Cambria Math"/>
                              <a:ea typeface="Cambria Math"/>
                            </a:rPr>
                            <m:t>𝜑</m:t>
                          </m:r>
                        </m:sup>
                      </m:sSup>
                      <m:r>
                        <a:rPr lang="en-US" b="0" i="1" dirty="0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l-GR" i="1" dirty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l-GR" i="1" dirty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−</m:t>
                          </m:r>
                        </m:sub>
                      </m:sSub>
                      <m:sSup>
                        <m:sSupPr>
                          <m:ctrlPr>
                            <a:rPr lang="el-GR" i="1" dirty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𝜑</m:t>
                          </m:r>
                        </m:sup>
                      </m:sSup>
                      <m:r>
                        <m:rPr>
                          <m:nor/>
                        </m:rPr>
                        <a:rPr lang="en-US" dirty="0"/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=−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=ℏ</m:t>
                      </m:r>
                      <m:r>
                        <m:rPr>
                          <m:sty m:val="p"/>
                        </m:rPr>
                        <a:rPr lang="el-GR" i="1" dirty="0">
                          <a:latin typeface="Cambria Math"/>
                          <a:ea typeface="Cambria Math"/>
                        </a:rPr>
                        <m:t>Ω</m:t>
                      </m:r>
                      <m:r>
                        <a:rPr lang="en-US" i="1" dirty="0">
                          <a:latin typeface="Cambria Math"/>
                          <a:ea typeface="Cambria Math"/>
                        </a:rPr>
                        <m:t>𝑖</m:t>
                      </m:r>
                      <m:r>
                        <a:rPr lang="en-US" i="1" dirty="0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l-GR" i="1" dirty="0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(</m:t>
                      </m:r>
                      <m:sSub>
                        <m:sSubPr>
                          <m:ctrlPr>
                            <a:rPr lang="el-GR" i="1" dirty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l-GR" i="1" dirty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</m:sub>
                      </m:sSub>
                      <m:sSup>
                        <m:sSupPr>
                          <m:ctrlPr>
                            <a:rPr lang="en-US" i="1" dirty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p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†</m:t>
                          </m:r>
                        </m:sup>
                      </m:sSup>
                      <m:sSup>
                        <m:sSupPr>
                          <m:ctrlPr>
                            <a:rPr lang="en-US" i="1" dirty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𝜑</m:t>
                          </m:r>
                        </m:sup>
                      </m:sSup>
                      <m:r>
                        <a:rPr lang="en-US" i="1" dirty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l-GR" i="1" dirty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l-GR" i="1" dirty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+</m:t>
                          </m:r>
                        </m:sub>
                      </m:sSub>
                      <m:r>
                        <a:rPr lang="en-US" b="0" i="1" dirty="0" smtClean="0">
                          <a:latin typeface="Cambria Math"/>
                          <a:ea typeface="Cambria Math"/>
                        </a:rPr>
                        <m:t>𝑎</m:t>
                      </m:r>
                      <m:sSup>
                        <m:sSupPr>
                          <m:ctrlPr>
                            <a:rPr lang="el-GR" i="1" dirty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𝜑</m:t>
                          </m:r>
                        </m:sup>
                      </m:sSup>
                      <m:r>
                        <m:rPr>
                          <m:nor/>
                        </m:rPr>
                        <a:rPr lang="en-US" dirty="0"/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r>
                  <a:rPr lang="en-US" i="1" dirty="0" smtClean="0"/>
                  <a:t>Single </a:t>
                </a:r>
                <a:r>
                  <a:rPr lang="en-US" i="1" dirty="0" err="1" smtClean="0"/>
                  <a:t>Qubit</a:t>
                </a:r>
                <a:r>
                  <a:rPr lang="en-US" i="1" dirty="0" smtClean="0"/>
                  <a:t> Rotations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𝑅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𝜃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</m:d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  <a:ea typeface="Cambria Math"/>
                      </a:rPr>
                      <m:t>exp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⁡(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𝜃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/>
                        <a:ea typeface="Cambria Math"/>
                      </a:rPr>
                      <m:t>(</m:t>
                    </m:r>
                    <m:sSup>
                      <m:sSup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𝜑</m:t>
                        </m:r>
                      </m:sup>
                    </m:sSup>
                    <m:sSub>
                      <m:sSub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+</m:t>
                        </m:r>
                      </m:sub>
                    </m:sSub>
                    <m:r>
                      <a:rPr lang="en-US" i="1" dirty="0">
                        <a:latin typeface="Cambria Math"/>
                        <a:ea typeface="Cambria Math"/>
                      </a:rPr>
                      <m:t>+</m:t>
                    </m:r>
                    <m:sSup>
                      <m:sSup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𝜑</m:t>
                        </m:r>
                      </m:sup>
                    </m:sSup>
                  </m:oMath>
                </a14:m>
                <a:r>
                  <a:rPr lang="el-GR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  <a:ea typeface="Cambria Math"/>
                      </a:rPr>
                      <m:t>))</m:t>
                    </m:r>
                  </m:oMath>
                </a14:m>
                <a:endParaRPr lang="en-US" i="1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12812" y="304800"/>
                <a:ext cx="10439402" cy="5715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2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12812" y="2133600"/>
            <a:ext cx="10439402" cy="3886200"/>
          </a:xfrm>
        </p:spPr>
        <p:txBody>
          <a:bodyPr>
            <a:normAutofit/>
          </a:bodyPr>
          <a:lstStyle/>
          <a:p>
            <a:r>
              <a:rPr lang="en-US" dirty="0" smtClean="0"/>
              <a:t>Single </a:t>
            </a:r>
            <a:r>
              <a:rPr lang="en-US" dirty="0" err="1" smtClean="0"/>
              <a:t>Qubit</a:t>
            </a:r>
            <a:r>
              <a:rPr lang="en-US" dirty="0" smtClean="0"/>
              <a:t> Rotations</a:t>
            </a:r>
          </a:p>
          <a:p>
            <a:r>
              <a:rPr lang="en-US" dirty="0" smtClean="0"/>
              <a:t>Two </a:t>
            </a:r>
            <a:r>
              <a:rPr lang="en-US" dirty="0" err="1" smtClean="0"/>
              <a:t>Qubit</a:t>
            </a:r>
            <a:r>
              <a:rPr lang="en-US" dirty="0" smtClean="0"/>
              <a:t> Entangling Gates</a:t>
            </a:r>
          </a:p>
          <a:p>
            <a:pPr lvl="1"/>
            <a:r>
              <a:rPr lang="en-US" dirty="0" smtClean="0"/>
              <a:t>CNOT</a:t>
            </a:r>
          </a:p>
          <a:p>
            <a:pPr lvl="1"/>
            <a:r>
              <a:rPr lang="en-US" dirty="0" err="1" smtClean="0"/>
              <a:t>Cirac</a:t>
            </a:r>
            <a:r>
              <a:rPr lang="en-US" dirty="0" smtClean="0"/>
              <a:t> </a:t>
            </a:r>
            <a:r>
              <a:rPr lang="en-US" dirty="0" err="1" smtClean="0"/>
              <a:t>Zoller</a:t>
            </a:r>
            <a:endParaRPr lang="en-US" dirty="0" smtClean="0"/>
          </a:p>
          <a:p>
            <a:pPr lvl="1"/>
            <a:r>
              <a:rPr lang="en-US" dirty="0" err="1" smtClean="0"/>
              <a:t>Molmer</a:t>
            </a:r>
            <a:r>
              <a:rPr lang="en-US" dirty="0" smtClean="0"/>
              <a:t> Sorenson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15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</p:spPr>
        <p:txBody>
          <a:bodyPr/>
          <a:lstStyle/>
          <a:p>
            <a:r>
              <a:rPr lang="en-US" dirty="0" smtClean="0"/>
              <a:t>Quantum Gates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7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912812" y="1905000"/>
                <a:ext cx="10439402" cy="41148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i="1" dirty="0" smtClean="0"/>
                  <a:t>The previous Hamiltonian's can be applied to generate the following Single </a:t>
                </a:r>
                <a:r>
                  <a:rPr lang="en-US" i="1" dirty="0" err="1" smtClean="0"/>
                  <a:t>Qubit</a:t>
                </a:r>
                <a:r>
                  <a:rPr lang="en-US" i="1" dirty="0" smtClean="0"/>
                  <a:t> Rotations</a:t>
                </a:r>
              </a:p>
              <a:p>
                <a:pPr marL="0" indent="0" algn="ctr">
                  <a:buNone/>
                </a:pPr>
                <a:endParaRPr lang="en-US" i="1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𝑅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𝐶</m:t>
                        </m:r>
                      </m:sup>
                    </m:sSup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𝜃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</m:d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  <a:ea typeface="Cambria Math"/>
                      </a:rPr>
                      <m:t>exp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⁡(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𝜃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/>
                        <a:ea typeface="Cambria Math"/>
                      </a:rPr>
                      <m:t>(</m:t>
                    </m:r>
                    <m:sSup>
                      <m:sSup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𝜑</m:t>
                        </m:r>
                      </m:sup>
                    </m:sSup>
                    <m:sSub>
                      <m:sSub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+</m:t>
                        </m:r>
                      </m:sub>
                    </m:sSub>
                    <m:r>
                      <a:rPr lang="en-US" i="1" dirty="0">
                        <a:latin typeface="Cambria Math"/>
                        <a:ea typeface="Cambria Math"/>
                      </a:rPr>
                      <m:t>+</m:t>
                    </m:r>
                    <m:sSup>
                      <m:sSup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𝜑</m:t>
                        </m:r>
                      </m:sup>
                    </m:sSup>
                  </m:oMath>
                </a14:m>
                <a:r>
                  <a:rPr lang="el-GR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  <a:ea typeface="Cambria Math"/>
                      </a:rPr>
                      <m:t>))</m:t>
                    </m:r>
                  </m:oMath>
                </a14:m>
                <a:endParaRPr lang="en-US" i="1" dirty="0" smtClean="0"/>
              </a:p>
              <a:p>
                <a:pPr marL="0" indent="0" algn="ctr">
                  <a:buNone/>
                </a:pPr>
                <a:endParaRPr lang="en-US" i="1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𝑅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+</m:t>
                        </m:r>
                      </m:sup>
                    </m:sSup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𝜃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</m:d>
                    <m:r>
                      <a:rPr lang="en-US" i="1">
                        <a:latin typeface="Cambria Math"/>
                        <a:ea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>
                        <a:latin typeface="Cambria Math"/>
                        <a:ea typeface="Cambria Math"/>
                      </a:rPr>
                      <m:t>exp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⁡(</m:t>
                    </m:r>
                    <m:f>
                      <m:fPr>
                        <m:ctrlPr>
                          <a:rPr lang="en-US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𝜃</m:t>
                        </m:r>
                      </m:num>
                      <m:den>
                        <m:r>
                          <a:rPr lang="en-US" i="1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i="1">
                        <a:latin typeface="Cambria Math"/>
                        <a:ea typeface="Cambria Math"/>
                      </a:rPr>
                      <m:t>(</m:t>
                    </m:r>
                    <m:sSup>
                      <m:sSup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𝜑</m:t>
                        </m:r>
                      </m:sup>
                    </m:sSup>
                    <m:sSub>
                      <m:sSub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+</m:t>
                        </m:r>
                      </m:sub>
                    </m:sSub>
                    <m:sSup>
                      <m:sSup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†</m:t>
                        </m:r>
                      </m:sup>
                    </m:sSup>
                    <m:r>
                      <a:rPr lang="en-US" i="1" dirty="0">
                        <a:latin typeface="Cambria Math"/>
                        <a:ea typeface="Cambria Math"/>
                      </a:rPr>
                      <m:t>+</m:t>
                    </m:r>
                    <m:sSup>
                      <m:sSup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𝜑</m:t>
                        </m:r>
                      </m:sup>
                    </m:sSup>
                  </m:oMath>
                </a14:m>
                <a:r>
                  <a:rPr lang="el-GR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l-GR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−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i="1" dirty="0">
                        <a:latin typeface="Cambria Math"/>
                        <a:ea typeface="Cambria Math"/>
                      </a:rPr>
                      <m:t>))</m:t>
                    </m:r>
                  </m:oMath>
                </a14:m>
                <a:endParaRPr lang="en-US" i="1" dirty="0" smtClean="0"/>
              </a:p>
              <a:p>
                <a:pPr marL="0" indent="0" algn="ctr">
                  <a:buNone/>
                </a:pPr>
                <a:endParaRPr lang="en-US" i="1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12812" y="1905000"/>
                <a:ext cx="10439402" cy="4114800"/>
              </a:xfrm>
              <a:blipFill rotWithShape="1">
                <a:blip r:embed="rId2"/>
                <a:stretch>
                  <a:fillRect t="-2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16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</p:spPr>
        <p:txBody>
          <a:bodyPr/>
          <a:lstStyle/>
          <a:p>
            <a:r>
              <a:rPr lang="en-US" dirty="0" smtClean="0"/>
              <a:t>Quantum Gates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91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Cirac-Zoller</a:t>
            </a:r>
            <a:r>
              <a:rPr lang="en-US" dirty="0" smtClean="0"/>
              <a:t> CNOT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 smtClean="0"/>
              <a:t>The internal state of a control ion is mapped onto the motion of an ion string</a:t>
            </a:r>
          </a:p>
          <a:p>
            <a:pPr marL="457200" indent="-457200">
              <a:buAutoNum type="arabicParenR"/>
            </a:pPr>
            <a:r>
              <a:rPr lang="en-US" dirty="0" smtClean="0"/>
              <a:t>The state of the target ion is flipped conditioned on the motional state of the string</a:t>
            </a:r>
          </a:p>
          <a:p>
            <a:pPr marL="457200" indent="-457200">
              <a:buAutoNum type="arabicParenR"/>
            </a:pPr>
            <a:r>
              <a:rPr lang="en-US" dirty="0" smtClean="0"/>
              <a:t>Motion of ion string is mapped back to control ion state</a:t>
            </a:r>
          </a:p>
          <a:p>
            <a:pPr marL="0" indent="0">
              <a:buNone/>
            </a:pPr>
            <a:r>
              <a:rPr lang="en-US" dirty="0" smtClean="0"/>
              <a:t>Result – Flips T if C is 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812" y="1371600"/>
            <a:ext cx="3472541" cy="1676399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17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412" y="3733800"/>
            <a:ext cx="1725966" cy="186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912812" y="2133600"/>
                <a:ext cx="10439402" cy="38862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𝑅</m:t>
                              </m:r>
                            </m:e>
                            <m:sub/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𝑅</m:t>
                              </m:r>
                            </m:e>
                            <m:sub/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𝐶</m:t>
                              </m:r>
                            </m:sup>
                          </m:sSubSup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 (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/2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𝑅</m:t>
                              </m:r>
                            </m:e>
                            <m:sub/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 (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𝜋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+1</m:t>
                          </m:r>
                        </m:e>
                      </m:rad>
                      <m:r>
                        <a:rPr lang="en-US" i="1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)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𝑅</m:t>
                              </m:r>
                            </m:e>
                            <m:sub/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 (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𝜋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+1</m:t>
                              </m:r>
                            </m:num>
                            <m:den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den>
                          </m:f>
                        </m:e>
                      </m:rad>
                      <m:r>
                        <a:rPr lang="en-US" i="1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/2)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/>
                              </a:rPr>
                              <m:t>𝑅</m:t>
                            </m:r>
                          </m:e>
                          <m:sub/>
                          <m:sup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</m:sup>
                        </m:sSubSup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 (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𝜋</m:t>
                    </m:r>
                    <m:rad>
                      <m:radPr>
                        <m:degHide m:val="on"/>
                        <m:ctrlPr>
                          <a:rPr lang="en-US" i="1" smtClean="0"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+1</m:t>
                        </m:r>
                      </m:e>
                    </m:rad>
                    <m:r>
                      <a:rPr lang="en-US" i="1">
                        <a:latin typeface="Cambria Math"/>
                        <a:ea typeface="Cambria Math"/>
                      </a:rPr>
                      <m:t>,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0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/>
                              </a:rPr>
                              <m:t>𝑅</m:t>
                            </m:r>
                          </m:e>
                          <m:sub/>
                          <m:sup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</m:sup>
                        </m:sSubSup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 (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𝜋</m:t>
                    </m:r>
                    <m:rad>
                      <m:radPr>
                        <m:degHide m:val="on"/>
                        <m:ctrlPr>
                          <a:rPr lang="en-US" i="1" smtClean="0"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+1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e>
                    </m:rad>
                    <m:r>
                      <a:rPr lang="en-US" i="1">
                        <a:latin typeface="Cambria Math"/>
                        <a:ea typeface="Cambria Math"/>
                      </a:rPr>
                      <m:t>,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/2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𝑅</m:t>
                              </m:r>
                            </m:e>
                            <m:sub/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𝐶</m:t>
                              </m:r>
                            </m:sup>
                          </m:sSubSup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 (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/2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𝑅</m:t>
                              </m:r>
                            </m:e>
                            <m:sub/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 (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,0)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12812" y="2133600"/>
                <a:ext cx="10439402" cy="3886200"/>
              </a:xfrm>
              <a:blipFill rotWithShape="1">
                <a:blip r:embed="rId2"/>
                <a:stretch>
                  <a:fillRect l="-1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18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</p:spPr>
        <p:txBody>
          <a:bodyPr/>
          <a:lstStyle/>
          <a:p>
            <a:r>
              <a:rPr lang="en-US" dirty="0" smtClean="0"/>
              <a:t>Possible Pulse Sequence for a CNOT gate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8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12812" y="2133600"/>
            <a:ext cx="10439402" cy="3886200"/>
          </a:xfrm>
        </p:spPr>
        <p:txBody>
          <a:bodyPr>
            <a:normAutofit/>
          </a:bodyPr>
          <a:lstStyle/>
          <a:p>
            <a:r>
              <a:rPr lang="en-US" dirty="0" smtClean="0"/>
              <a:t>More </a:t>
            </a:r>
            <a:r>
              <a:rPr lang="en-US" dirty="0" err="1" smtClean="0"/>
              <a:t>Qubits</a:t>
            </a:r>
            <a:endParaRPr lang="en-US" dirty="0" smtClean="0"/>
          </a:p>
          <a:p>
            <a:r>
              <a:rPr lang="en-US" dirty="0" smtClean="0"/>
              <a:t>Higher Fidelities, better state detection</a:t>
            </a:r>
          </a:p>
          <a:p>
            <a:r>
              <a:rPr lang="en-US" dirty="0" smtClean="0"/>
              <a:t>Motional </a:t>
            </a:r>
            <a:r>
              <a:rPr lang="en-US" dirty="0" err="1" smtClean="0"/>
              <a:t>Decoherence</a:t>
            </a:r>
            <a:endParaRPr lang="en-US" dirty="0" smtClean="0"/>
          </a:p>
          <a:p>
            <a:r>
              <a:rPr lang="en-US" dirty="0" smtClean="0"/>
              <a:t>Modular Trap arrays for Scaling</a:t>
            </a:r>
          </a:p>
          <a:p>
            <a:r>
              <a:rPr lang="en-US" dirty="0" smtClean="0"/>
              <a:t>Photon Ion Flying </a:t>
            </a:r>
            <a:r>
              <a:rPr lang="en-US" dirty="0" err="1" smtClean="0"/>
              <a:t>Qubit</a:t>
            </a:r>
            <a:r>
              <a:rPr lang="en-US" dirty="0" smtClean="0"/>
              <a:t> </a:t>
            </a:r>
            <a:r>
              <a:rPr lang="en-US" dirty="0" smtClean="0"/>
              <a:t>entanglement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19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</p:spPr>
        <p:txBody>
          <a:bodyPr/>
          <a:lstStyle/>
          <a:p>
            <a:r>
              <a:rPr lang="en-US" dirty="0" smtClean="0"/>
              <a:t>Future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7542212" y="2540000"/>
            <a:ext cx="3776663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9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 to Quantum Computation</a:t>
            </a:r>
          </a:p>
          <a:p>
            <a:r>
              <a:rPr lang="en-US" dirty="0" smtClean="0"/>
              <a:t>Trapping Ions</a:t>
            </a:r>
          </a:p>
          <a:p>
            <a:r>
              <a:rPr lang="en-US" dirty="0" smtClean="0"/>
              <a:t>Ytterbium as a </a:t>
            </a:r>
            <a:r>
              <a:rPr lang="en-US" dirty="0" err="1" smtClean="0"/>
              <a:t>qubit</a:t>
            </a:r>
            <a:endParaRPr lang="en-US" dirty="0" smtClean="0"/>
          </a:p>
          <a:p>
            <a:r>
              <a:rPr lang="en-US" dirty="0" smtClean="0"/>
              <a:t>Quantum Gates</a:t>
            </a:r>
          </a:p>
          <a:p>
            <a:r>
              <a:rPr lang="en-US" dirty="0" smtClean="0"/>
              <a:t>Future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08012" y="381000"/>
            <a:ext cx="108966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/>
              <a:t>References</a:t>
            </a:r>
            <a:endParaRPr lang="en-US" sz="2800" dirty="0"/>
          </a:p>
          <a:p>
            <a:r>
              <a:rPr lang="en-US" b="1" dirty="0"/>
              <a:t> </a:t>
            </a:r>
            <a:endParaRPr lang="en-US" dirty="0"/>
          </a:p>
          <a:p>
            <a:pPr lvl="0"/>
            <a:r>
              <a:rPr lang="en-US" sz="1600" i="1" dirty="0"/>
              <a:t>Steven </a:t>
            </a:r>
            <a:r>
              <a:rPr lang="en-US" sz="1600" i="1" dirty="0" err="1"/>
              <a:t>Olmschenk</a:t>
            </a:r>
            <a:r>
              <a:rPr lang="en-US" sz="1600" i="1" dirty="0"/>
              <a:t>.. “QUANTUM TELEPORTATION BETWEEN DISTANT MATTER QUBITS” Doctoral Thesis. University of Maryland. (2009)</a:t>
            </a:r>
            <a:endParaRPr lang="en-US" sz="1600" dirty="0"/>
          </a:p>
          <a:p>
            <a:r>
              <a:rPr lang="en-US" sz="1600" i="1" dirty="0"/>
              <a:t> </a:t>
            </a:r>
            <a:endParaRPr lang="en-US" sz="1600" dirty="0"/>
          </a:p>
          <a:p>
            <a:pPr lvl="0"/>
            <a:r>
              <a:rPr lang="en-US" sz="1600" i="1" dirty="0"/>
              <a:t>David Hayes. “Remote and Local Entanglement of Ions using Photons and Phonons”. Doctoral Thesis. University of Maryland. (2012)</a:t>
            </a:r>
            <a:endParaRPr lang="en-US" sz="1600" dirty="0"/>
          </a:p>
          <a:p>
            <a:r>
              <a:rPr lang="en-US" sz="1600" i="1" dirty="0"/>
              <a:t> </a:t>
            </a:r>
            <a:endParaRPr lang="en-US" sz="1600" dirty="0"/>
          </a:p>
          <a:p>
            <a:pPr lvl="0"/>
            <a:r>
              <a:rPr lang="en-US" sz="1600" i="1" dirty="0"/>
              <a:t>Johnathan Mizrahi. “ULTRAFAST CONTROL OF SPIN AND MOTION IN TRAPPED IONS”. Doctoral Thesis. University of Maryland. (2013)</a:t>
            </a:r>
            <a:endParaRPr lang="en-US" sz="1600" dirty="0"/>
          </a:p>
          <a:p>
            <a:r>
              <a:rPr lang="en-US" sz="1600" i="1" dirty="0"/>
              <a:t> </a:t>
            </a:r>
            <a:endParaRPr lang="en-US" sz="1600" dirty="0"/>
          </a:p>
          <a:p>
            <a:pPr lvl="0"/>
            <a:r>
              <a:rPr lang="en-US" sz="1600" i="1" dirty="0"/>
              <a:t>Timothy Andrew Manning, “QUANTUM INFORMATION PROCESSING WITH TRAPPED ION CHAINS”. Doctoral Thesis. University of Maryland. (2014)</a:t>
            </a:r>
            <a:endParaRPr lang="en-US" sz="1600" dirty="0"/>
          </a:p>
          <a:p>
            <a:r>
              <a:rPr lang="en-US" sz="1600" i="1" dirty="0"/>
              <a:t> </a:t>
            </a:r>
            <a:endParaRPr lang="en-US" sz="1600" dirty="0"/>
          </a:p>
          <a:p>
            <a:pPr lvl="0"/>
            <a:r>
              <a:rPr lang="en-US" sz="1600" i="1" dirty="0"/>
              <a:t>Chris Monroe, et all. “Large-scale modular quantum-computer architecture with atomic memory and photonic interconnects”. PHYSICAL REVIEW A 89, 022317 (2014)</a:t>
            </a:r>
            <a:endParaRPr lang="en-US" sz="1600" dirty="0"/>
          </a:p>
          <a:p>
            <a:r>
              <a:rPr lang="en-US" sz="1600" i="1" dirty="0"/>
              <a:t> </a:t>
            </a:r>
            <a:endParaRPr lang="en-US" sz="1600" dirty="0"/>
          </a:p>
          <a:p>
            <a:pPr lvl="0"/>
            <a:r>
              <a:rPr lang="en-US" sz="1600" i="1" dirty="0" err="1"/>
              <a:t>DiVincenzo</a:t>
            </a:r>
            <a:r>
              <a:rPr lang="en-US" sz="1600" i="1" dirty="0"/>
              <a:t>, David “The Physical Implementation of Quantum Computation”. ARXIV.</a:t>
            </a:r>
            <a:r>
              <a:rPr lang="en-US" sz="1600" dirty="0"/>
              <a:t> </a:t>
            </a:r>
            <a:r>
              <a:rPr lang="en-US" sz="1600" i="1" dirty="0" err="1"/>
              <a:t>arXiv:quant-ph</a:t>
            </a:r>
            <a:r>
              <a:rPr lang="en-US" sz="1600" i="1" dirty="0"/>
              <a:t>/0002077v3 13 Apr 2000 (2008)</a:t>
            </a:r>
            <a:endParaRPr lang="en-US" sz="1600" dirty="0"/>
          </a:p>
          <a:p>
            <a:r>
              <a:rPr lang="en-US" sz="1600" i="1" dirty="0"/>
              <a:t> </a:t>
            </a:r>
            <a:endParaRPr lang="en-US" sz="1600" dirty="0"/>
          </a:p>
          <a:p>
            <a:pPr lvl="0"/>
            <a:r>
              <a:rPr lang="en-US" sz="1600" i="1" dirty="0"/>
              <a:t>J I </a:t>
            </a:r>
            <a:r>
              <a:rPr lang="en-US" sz="1600" i="1" dirty="0" err="1"/>
              <a:t>Cirac</a:t>
            </a:r>
            <a:r>
              <a:rPr lang="en-US" sz="1600" i="1" dirty="0"/>
              <a:t>, P. </a:t>
            </a:r>
            <a:r>
              <a:rPr lang="en-US" sz="1600" i="1" dirty="0" err="1"/>
              <a:t>Zoller</a:t>
            </a:r>
            <a:r>
              <a:rPr lang="en-US" sz="1600" i="1" dirty="0"/>
              <a:t>. “Quantum Computations with Cold Trapped Ions”. Physics Review Letters. Volume 74 . Issue 20. May 15 (1994)</a:t>
            </a:r>
            <a:endParaRPr lang="en-US" sz="1600" dirty="0"/>
          </a:p>
          <a:p>
            <a:r>
              <a:rPr lang="en-US" sz="1600" i="1" dirty="0"/>
              <a:t> </a:t>
            </a:r>
            <a:endParaRPr lang="en-US" sz="1600" dirty="0"/>
          </a:p>
          <a:p>
            <a:pPr lvl="0"/>
            <a:r>
              <a:rPr lang="en-US" sz="1600" i="1" dirty="0"/>
              <a:t>H. </a:t>
            </a:r>
            <a:r>
              <a:rPr lang="en-US" sz="1600" i="1" dirty="0" err="1"/>
              <a:t>H¨affner</a:t>
            </a:r>
            <a:r>
              <a:rPr lang="en-US" sz="1600" i="1" dirty="0"/>
              <a:t>, C. F. </a:t>
            </a:r>
            <a:r>
              <a:rPr lang="en-US" sz="1600" i="1" dirty="0" err="1"/>
              <a:t>Roos</a:t>
            </a:r>
            <a:r>
              <a:rPr lang="en-US" sz="1600" i="1" dirty="0"/>
              <a:t>, R. Blatt, “Quantum computing with trapped ions”. ARXIV.</a:t>
            </a:r>
            <a:r>
              <a:rPr lang="en-US" sz="1600" dirty="0"/>
              <a:t> </a:t>
            </a:r>
            <a:r>
              <a:rPr lang="en-US" sz="1600" i="1" dirty="0"/>
              <a:t>arXiv:0809.4368v1 [quant-</a:t>
            </a:r>
            <a:r>
              <a:rPr lang="en-US" sz="1600" i="1" dirty="0" err="1"/>
              <a:t>ph</a:t>
            </a:r>
            <a:r>
              <a:rPr lang="en-US" sz="1600" i="1" dirty="0"/>
              <a:t>] 25 Sep 2008 (2008) 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72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a Quantum Computer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Shor’s</a:t>
            </a:r>
            <a:r>
              <a:rPr lang="en-US" dirty="0" smtClean="0"/>
              <a:t> Algorithm</a:t>
            </a:r>
          </a:p>
          <a:p>
            <a:pPr lvl="1"/>
            <a:r>
              <a:rPr lang="en-US" dirty="0" smtClean="0"/>
              <a:t>Factoring products of  prime numbers</a:t>
            </a:r>
          </a:p>
          <a:p>
            <a:r>
              <a:rPr lang="en-US" dirty="0" err="1" smtClean="0"/>
              <a:t>Deutche</a:t>
            </a:r>
            <a:r>
              <a:rPr lang="en-US" dirty="0" smtClean="0"/>
              <a:t> Jose Algorithm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Quantum Simulation</a:t>
            </a:r>
          </a:p>
          <a:p>
            <a:pPr lvl="1"/>
            <a:r>
              <a:rPr lang="en-US" dirty="0" smtClean="0"/>
              <a:t>Magnetism, </a:t>
            </a:r>
            <a:r>
              <a:rPr lang="en-US" dirty="0" err="1" smtClean="0"/>
              <a:t>Ising</a:t>
            </a:r>
            <a:r>
              <a:rPr lang="en-US" dirty="0" smtClean="0"/>
              <a:t> model, with more </a:t>
            </a:r>
            <a:r>
              <a:rPr lang="en-US" dirty="0" err="1" smtClean="0"/>
              <a:t>qubits</a:t>
            </a:r>
            <a:r>
              <a:rPr lang="en-US" dirty="0" smtClean="0"/>
              <a:t> possible particle scattering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68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Quantum Computer?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Divincenzo’s</a:t>
            </a:r>
            <a:r>
              <a:rPr lang="en-US" dirty="0" smtClean="0"/>
              <a:t> </a:t>
            </a:r>
            <a:r>
              <a:rPr lang="en-US" dirty="0" smtClean="0"/>
              <a:t>Postulates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Scalable, well defined </a:t>
            </a:r>
            <a:r>
              <a:rPr lang="en-US" dirty="0" err="1" smtClean="0"/>
              <a:t>Qubits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State initialization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Long Coherence Times compared to Gate Speed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Universal Set  of Quantum Gates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Efficient State Read Out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1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1414" y="1905000"/>
            <a:ext cx="6400800" cy="4114800"/>
          </a:xfrm>
        </p:spPr>
        <p:txBody>
          <a:bodyPr/>
          <a:lstStyle/>
          <a:p>
            <a:r>
              <a:rPr lang="en-US" dirty="0"/>
              <a:t>History </a:t>
            </a:r>
            <a:r>
              <a:rPr lang="en-US" dirty="0" smtClean="0"/>
              <a:t>Mass </a:t>
            </a:r>
            <a:r>
              <a:rPr lang="en-US" dirty="0"/>
              <a:t>Spec, Atomic Clocks, systems </a:t>
            </a:r>
            <a:r>
              <a:rPr lang="en-US" dirty="0" smtClean="0"/>
              <a:t>developed</a:t>
            </a:r>
            <a:endParaRPr lang="en-US" dirty="0"/>
          </a:p>
          <a:p>
            <a:r>
              <a:rPr lang="en-US" dirty="0"/>
              <a:t>Penning Trap</a:t>
            </a:r>
          </a:p>
          <a:p>
            <a:r>
              <a:rPr lang="en-US" dirty="0" smtClean="0"/>
              <a:t>RF-Paul </a:t>
            </a:r>
            <a:r>
              <a:rPr lang="en-US" dirty="0"/>
              <a:t>Trap</a:t>
            </a:r>
          </a:p>
          <a:p>
            <a:r>
              <a:rPr lang="en-US" dirty="0"/>
              <a:t>Surface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5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</p:spPr>
        <p:txBody>
          <a:bodyPr/>
          <a:lstStyle/>
          <a:p>
            <a:r>
              <a:rPr lang="en-US" dirty="0" smtClean="0"/>
              <a:t>Ion Traps</a:t>
            </a:r>
            <a:endParaRPr lang="en-US" dirty="0"/>
          </a:p>
        </p:txBody>
      </p:sp>
      <p:pic>
        <p:nvPicPr>
          <p:cNvPr id="13" name="Content Placeholder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573" y="4648200"/>
            <a:ext cx="3107625" cy="1478017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2" y="1905000"/>
            <a:ext cx="3109386" cy="260329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07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6</a:t>
            </a:fld>
            <a:endParaRPr lang="en-US"/>
          </a:p>
        </p:txBody>
      </p:sp>
      <p:pic>
        <p:nvPicPr>
          <p:cNvPr id="9" name="Content Placeholder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412" y="391364"/>
            <a:ext cx="8309217" cy="591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13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912812" y="381000"/>
                <a:ext cx="10439402" cy="5638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>
                    <a:latin typeface="Cambria Math"/>
                    <a:ea typeface="Cambria Math"/>
                  </a:rPr>
                  <a:t>In order to confine particles, seek linear restoring force F=-</a:t>
                </a:r>
                <a:r>
                  <a:rPr lang="en-US" dirty="0" err="1" smtClean="0">
                    <a:latin typeface="Cambria Math"/>
                    <a:ea typeface="Cambria Math"/>
                  </a:rPr>
                  <a:t>kr</a:t>
                </a:r>
                <a:r>
                  <a:rPr lang="en-US" dirty="0" smtClean="0">
                    <a:latin typeface="Cambria Math"/>
                    <a:ea typeface="Cambria Math"/>
                  </a:rPr>
                  <a:t>, </a:t>
                </a:r>
                <a:r>
                  <a:rPr lang="en-US" dirty="0" err="1" smtClean="0">
                    <a:latin typeface="Cambria Math"/>
                    <a:ea typeface="Cambria Math"/>
                  </a:rPr>
                  <a:t>Quadrupolar</a:t>
                </a:r>
                <a:r>
                  <a:rPr lang="en-US" dirty="0" smtClean="0">
                    <a:latin typeface="Cambria Math"/>
                    <a:ea typeface="Cambria Math"/>
                  </a:rPr>
                  <a:t> potential gives linear electric field</a:t>
                </a:r>
              </a:p>
              <a:p>
                <a:pPr marL="0" indent="0">
                  <a:buNone/>
                </a:pPr>
                <a:r>
                  <a:rPr lang="en-US" dirty="0"/>
                  <a:t>Unfortunately </a:t>
                </a:r>
                <a:r>
                  <a:rPr lang="en-US" dirty="0" err="1"/>
                  <a:t>Earnshaw’s</a:t>
                </a:r>
                <a:r>
                  <a:rPr lang="en-US" dirty="0"/>
                  <a:t> theorem proves it is impossible to confine in all directions at once with static fields </a:t>
                </a:r>
                <a:r>
                  <a:rPr lang="en-US" dirty="0" smtClean="0"/>
                  <a:t>alone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ea typeface="Cambria Math"/>
                      </a:rPr>
                      <m:t>𝛻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𝐸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=0</m:t>
                    </m:r>
                  </m:oMath>
                </a14:m>
                <a:r>
                  <a:rPr lang="en-US" dirty="0" smtClean="0"/>
                  <a:t>)  add an oscillating RF field</a:t>
                </a:r>
                <a:endParaRPr lang="en-US" dirty="0"/>
              </a:p>
              <a:p>
                <a:pPr marL="0" indent="0">
                  <a:buNone/>
                </a:pPr>
                <a:endParaRPr lang="en-US" i="1" dirty="0">
                  <a:latin typeface="Cambria Math"/>
                  <a:ea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𝜑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𝑧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≅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𝛼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𝛽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b="0" i="1" smtClean="0">
                                      <a:latin typeface="Cambria Math"/>
                                      <a:ea typeface="Cambria Math"/>
                                    </a:rPr>
                                    <m:t>Ω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𝑅𝐹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′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𝛽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′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𝛾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′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𝛼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𝛽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𝛾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=0</m:t>
                    </m:r>
                  </m:oMath>
                </a14:m>
                <a:r>
                  <a:rPr lang="en-US" dirty="0" smtClean="0"/>
                  <a:t>   	,	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</a:rPr>
                      <m:t>+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</a:rPr>
                      <m:t>+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𝛾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</a:rPr>
                      <m:t>=0</m:t>
                    </m:r>
                  </m:oMath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Cambria Math"/>
                        </a:rPr>
                        <m:t>𝜑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𝑦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𝑧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/>
                          <a:ea typeface="Cambria Math"/>
                        </a:rPr>
                        <m:t>≅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  <a:ea typeface="Cambria Math"/>
                        </a:rPr>
                        <m:t>cos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⁡(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>
                              <a:latin typeface="Cambria Math"/>
                              <a:ea typeface="Cambria Math"/>
                            </a:rPr>
                            <m:t>Ω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𝑅𝐹</m:t>
                          </m:r>
                        </m:sub>
                      </m:sSub>
                      <m:r>
                        <a:rPr lang="en-US" i="1"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1+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𝑅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en-US" i="1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𝑧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′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12812" y="381000"/>
                <a:ext cx="10439402" cy="5638800"/>
              </a:xfrm>
              <a:blipFill rotWithShape="1">
                <a:blip r:embed="rId2"/>
                <a:stretch>
                  <a:fillRect l="-935" t="-1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63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912812" y="381000"/>
                <a:ext cx="10439402" cy="57150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b="0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𝐹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𝑚𝑎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𝑒𝐸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𝛻𝜑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𝑧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 </m:t>
                      </m:r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𝑚</m:t>
                    </m:r>
                    <m:acc>
                      <m:accPr>
                        <m:chr m:val="̈"/>
                        <m:ctrlPr>
                          <a:rPr lang="en-US" b="0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</a:rPr>
                          <m:t>𝑧</m:t>
                        </m:r>
                      </m:e>
                    </m:acc>
                    <m:r>
                      <a:rPr lang="en-US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  <m:r>
                          <a:rPr lang="en-US" b="0" i="1" smtClean="0">
                            <a:latin typeface="Cambria Math"/>
                          </a:rPr>
                          <m:t>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b="0" i="1" smtClean="0">
                        <a:latin typeface="Cambria Math"/>
                      </a:rPr>
                      <m:t>𝑧</m:t>
                    </m:r>
                  </m:oMath>
                </a14:m>
                <a:r>
                  <a:rPr lang="en-US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𝜔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𝑧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num>
                          <m:den>
                            <m:sSup>
                              <m:sSup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𝑑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𝑚</m:t>
                      </m:r>
                      <m:acc>
                        <m:accPr>
                          <m:chr m:val="̈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acc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func>
                        <m:func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i="1">
                                      <a:latin typeface="Cambria Math"/>
                                      <a:ea typeface="Cambria Math"/>
                                    </a:rPr>
                                    <m:t>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𝑅𝐹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sSub>
                        <m:sSub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r>
                  <a:rPr lang="en-US" i="1" dirty="0" err="1" smtClean="0"/>
                  <a:t>Matheiu</a:t>
                </a:r>
                <a:r>
                  <a:rPr lang="en-US" i="1" dirty="0" smtClean="0"/>
                  <a:t> Equation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𝜏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+2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𝑐𝑜𝑠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𝜏</m:t>
                              </m:r>
                            </m:e>
                          </m:d>
                        </m:e>
                      </m:d>
                      <m:sSub>
                        <m:sSub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12812" y="381000"/>
                <a:ext cx="10439402" cy="5715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66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912812" y="381000"/>
                <a:ext cx="10439402" cy="57150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en-US" sz="2000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𝜏</m:t>
                          </m:r>
                        </m:e>
                      </m:d>
                      <m:r>
                        <a:rPr lang="en-US" sz="2000" i="1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sz="2000">
                          <a:latin typeface="Cambria Math"/>
                          <a:ea typeface="Cambria Math"/>
                        </a:rPr>
                        <m:t>cos</m:t>
                      </m:r>
                      <m:r>
                        <a:rPr lang="en-US" sz="2000" i="1">
                          <a:latin typeface="Cambria Math"/>
                          <a:ea typeface="Cambria Math"/>
                        </a:rPr>
                        <m:t>⁡(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sz="2000" i="1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>
                          <a:latin typeface="Cambria Math"/>
                          <a:ea typeface="Cambria Math"/>
                        </a:rPr>
                        <m:t>)(1+</m:t>
                      </m:r>
                      <m:f>
                        <m:fPr>
                          <m:ctrlPr>
                            <a:rPr lang="en-US" sz="2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>
                          <a:latin typeface="Cambria Math"/>
                          <a:ea typeface="Cambria Math"/>
                        </a:rPr>
                        <m:t>cos</m:t>
                      </m:r>
                      <m:r>
                        <a:rPr lang="en-US" sz="2000" i="1">
                          <a:latin typeface="Cambria Math"/>
                          <a:ea typeface="Cambria Math"/>
                        </a:rPr>
                        <m:t>⁡(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000" i="1">
                              <a:latin typeface="Cambria Math"/>
                              <a:ea typeface="Cambria Math"/>
                            </a:rPr>
                            <m:t>Ω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𝑅𝐹</m:t>
                          </m:r>
                        </m:sub>
                      </m:sSub>
                      <m:r>
                        <a:rPr lang="en-US" sz="2000" i="1"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sz="2000" i="1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𝜑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𝑅𝐹</m:t>
                          </m:r>
                        </m:sub>
                      </m:sSub>
                      <m:r>
                        <a:rPr lang="en-US" sz="2000" i="1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2000" dirty="0" smtClean="0"/>
              </a:p>
              <a:p>
                <a:pPr marL="0" indent="0" algn="ctr">
                  <a:buNone/>
                </a:pPr>
                <a:endParaRPr lang="en-US" sz="2000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i="1" dirty="0"/>
                        <m:t>Large</m:t>
                      </m:r>
                      <m:r>
                        <m:rPr>
                          <m:nor/>
                        </m:rPr>
                        <a:rPr lang="en-US" sz="2000" dirty="0"/>
                        <m:t>  </m:t>
                      </m:r>
                      <m:r>
                        <m:rPr>
                          <m:nor/>
                        </m:rPr>
                        <a:rPr lang="en-US" sz="2000" i="1" dirty="0"/>
                        <m:t>osscilations</m:t>
                      </m:r>
                      <m:r>
                        <m:rPr>
                          <m:nor/>
                        </m:rPr>
                        <a:rPr lang="en-US" sz="2000" i="1" dirty="0"/>
                        <m:t> </m:t>
                      </m:r>
                      <m:r>
                        <m:rPr>
                          <m:nor/>
                        </m:rPr>
                        <a:rPr lang="en-US" sz="2000" i="1" dirty="0"/>
                        <m:t>at</m:t>
                      </m:r>
                      <m:r>
                        <m:rPr>
                          <m:nor/>
                        </m:rPr>
                        <a:rPr lang="en-US" sz="2000" i="1" dirty="0"/>
                        <m:t> </m:t>
                      </m:r>
                      <m:r>
                        <m:rPr>
                          <m:nor/>
                        </m:rPr>
                        <a:rPr lang="en-US" sz="2000" i="1" dirty="0"/>
                        <m:t>the</m:t>
                      </m:r>
                      <m:r>
                        <m:rPr>
                          <m:nor/>
                        </m:rPr>
                        <a:rPr lang="en-US" sz="2000" i="1" dirty="0"/>
                        <m:t> </m:t>
                      </m:r>
                      <m:r>
                        <m:rPr>
                          <m:nor/>
                        </m:rPr>
                        <a:rPr lang="en-US" sz="2000" i="1" dirty="0"/>
                        <m:t>secular</m:t>
                      </m:r>
                      <m:r>
                        <m:rPr>
                          <m:nor/>
                        </m:rPr>
                        <a:rPr lang="en-US" sz="2000" i="1" dirty="0"/>
                        <m:t> </m:t>
                      </m:r>
                      <m:r>
                        <m:rPr>
                          <m:nor/>
                        </m:rPr>
                        <a:rPr lang="en-US" sz="2000" i="1" dirty="0"/>
                        <m:t>frequency</m:t>
                      </m:r>
                      <m:r>
                        <m:rPr>
                          <m:nor/>
                        </m:rPr>
                        <a:rPr lang="en-US" sz="2000" b="0" i="1" dirty="0" smtClean="0"/>
                        <m:t> </m:t>
                      </m:r>
                      <m:r>
                        <a:rPr lang="en-US" sz="2000" b="0" i="1" dirty="0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sz="2000" b="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b="0" i="1" dirty="0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b="0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:endParaRPr lang="en-US" sz="2000" b="0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𝑆𝑚𝑎𝑙𝑙𝑒𝑟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𝑜𝑠𝑐𝑖𝑙𝑙𝑎𝑡𝑖𝑜𝑛𝑠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𝑎𝑡</m:t>
                      </m:r>
                      <m:r>
                        <a:rPr lang="en-US" sz="2000" b="0" i="1" smtClean="0">
                          <a:latin typeface="Cambria Math"/>
                        </a:rPr>
                        <m:t>  </m:t>
                      </m:r>
                      <m:r>
                        <a:rPr lang="en-US" sz="2000" b="0" i="1" smtClean="0">
                          <a:latin typeface="Cambria Math"/>
                        </a:rPr>
                        <m:t>h𝑖𝑔h𝑒𝑟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latin typeface="Cambria Math"/>
                        </a:rPr>
                        <m:t>𝑓𝑟𝑒𝑞𝑢𝑒𝑛𝑐𝑦</m:t>
                      </m:r>
                      <m:r>
                        <a:rPr lang="en-US" sz="2000" b="0" i="1" smtClean="0">
                          <a:latin typeface="Cambria Math"/>
                        </a:rPr>
                        <m:t> (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000" i="1">
                              <a:latin typeface="Cambria Math"/>
                              <a:ea typeface="Cambria Math"/>
                            </a:rPr>
                            <m:t>Ω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𝑅𝐹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) ~ 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𝑀𝑖𝑐𝑟𝑜𝑚𝑜𝑡𝑖𝑜𝑛</m:t>
                      </m:r>
                    </m:oMath>
                  </m:oMathPara>
                </a14:m>
                <a:endParaRPr lang="en-US" sz="2000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:endParaRPr lang="en-US" sz="2000" i="1" dirty="0">
                  <a:latin typeface="Cambria Math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 dirty="0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b="0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dirty="0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000" i="1">
                                  <a:latin typeface="Cambria Math"/>
                                  <a:ea typeface="Cambria Math"/>
                                </a:rPr>
                                <m:t>Ω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𝑅𝐹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dirty="0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en-US" sz="2000" b="0" i="1" dirty="0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sz="2000" b="0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dirty="0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b="0" i="1" dirty="0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b="0" i="1" dirty="0" smtClean="0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b="0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000" b="0" i="1" dirty="0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dirty="0" smtClean="0">
                                          <a:latin typeface="Cambria Math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lang="en-US" sz="2000" b="0" i="1" dirty="0" smtClean="0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000" b="0" i="1" dirty="0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sz="2000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:endParaRPr lang="en-US" sz="2000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𝑒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sz="2000" i="1">
                                      <a:latin typeface="Cambria Math"/>
                                      <a:ea typeface="Cambria Math"/>
                                    </a:rPr>
                                    <m:t>Ω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𝑅𝐹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       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−2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𝑒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sz="2000" i="1">
                                      <a:latin typeface="Cambria Math"/>
                                      <a:ea typeface="Cambria Math"/>
                                    </a:rPr>
                                    <m:t>Ω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𝑅𝐹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         </m:t>
                      </m:r>
                    </m:oMath>
                  </m:oMathPara>
                </a14:m>
                <a:endParaRPr lang="en-US" sz="2000" b="0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:endParaRPr lang="en-US" sz="2000" b="0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:endParaRPr lang="en-US" sz="2000" dirty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12812" y="381000"/>
                <a:ext cx="10439402" cy="5715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Fields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68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TS102895261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4228E6B-D70C-44BB-A81F-A245495F61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1179</Words>
  <Application>Microsoft Office PowerPoint</Application>
  <PresentationFormat>Custom</PresentationFormat>
  <Paragraphs>188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TS102895261</vt:lpstr>
      <vt:lpstr>Quantum Computation  With Trapped Ions</vt:lpstr>
      <vt:lpstr>Overview</vt:lpstr>
      <vt:lpstr>What does a Quantum Computer Do?</vt:lpstr>
      <vt:lpstr>What Is a Quantum Computer?</vt:lpstr>
      <vt:lpstr>Ion Traps</vt:lpstr>
      <vt:lpstr>PowerPoint Presentation</vt:lpstr>
      <vt:lpstr>PowerPoint Presentation</vt:lpstr>
      <vt:lpstr>PowerPoint Presentation</vt:lpstr>
      <vt:lpstr>PowerPoint Presentation</vt:lpstr>
      <vt:lpstr>Doppler Cooling</vt:lpstr>
      <vt:lpstr>Ytterbium 171+</vt:lpstr>
      <vt:lpstr>Sideband Cooling</vt:lpstr>
      <vt:lpstr>PowerPoint Presentation</vt:lpstr>
      <vt:lpstr>PowerPoint Presentation</vt:lpstr>
      <vt:lpstr>Quantum Gates</vt:lpstr>
      <vt:lpstr>Quantum Gates</vt:lpstr>
      <vt:lpstr>Cirac-Zoller CNOT</vt:lpstr>
      <vt:lpstr>Possible Pulse Sequence for a CNOT gate</vt:lpstr>
      <vt:lpstr>Future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2014-04-18T19:12:39Z</dcterms:created>
  <dcterms:modified xsi:type="dcterms:W3CDTF">2014-04-30T15:42:33Z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TC028952619991</vt:lpwstr>
  </property>
</Properties>
</file>