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73" r:id="rId1"/>
    <p:sldMasterId id="2147483689" r:id="rId2"/>
  </p:sldMasterIdLst>
  <p:notesMasterIdLst>
    <p:notesMasterId r:id="rId25"/>
  </p:notesMasterIdLst>
  <p:handoutMasterIdLst>
    <p:handoutMasterId r:id="rId26"/>
  </p:handoutMasterIdLst>
  <p:sldIdLst>
    <p:sldId id="256" r:id="rId3"/>
    <p:sldId id="287" r:id="rId4"/>
    <p:sldId id="262" r:id="rId5"/>
    <p:sldId id="319" r:id="rId6"/>
    <p:sldId id="290" r:id="rId7"/>
    <p:sldId id="321" r:id="rId8"/>
    <p:sldId id="325" r:id="rId9"/>
    <p:sldId id="327" r:id="rId10"/>
    <p:sldId id="323" r:id="rId11"/>
    <p:sldId id="328" r:id="rId12"/>
    <p:sldId id="320" r:id="rId13"/>
    <p:sldId id="329" r:id="rId14"/>
    <p:sldId id="259" r:id="rId15"/>
    <p:sldId id="263" r:id="rId16"/>
    <p:sldId id="261" r:id="rId17"/>
    <p:sldId id="322" r:id="rId18"/>
    <p:sldId id="330" r:id="rId19"/>
    <p:sldId id="295" r:id="rId20"/>
    <p:sldId id="331" r:id="rId21"/>
    <p:sldId id="350" r:id="rId22"/>
    <p:sldId id="351" r:id="rId23"/>
    <p:sldId id="300" r:id="rId24"/>
  </p:sldIdLst>
  <p:sldSz cx="9144000" cy="6858000" type="screen4x3"/>
  <p:notesSz cx="7099300" cy="10234613"/>
  <p:defaultTextStyle>
    <a:defPPr>
      <a:defRPr lang="en-US"/>
    </a:defPPr>
    <a:lvl1pPr algn="l" rtl="0" fontAlgn="base">
      <a:spcBef>
        <a:spcPct val="20000"/>
      </a:spcBef>
      <a:spcAft>
        <a:spcPct val="0"/>
      </a:spcAft>
      <a:buChar char="•"/>
      <a:defRPr sz="1900" kern="1200">
        <a:solidFill>
          <a:srgbClr val="B31A36"/>
        </a:solidFill>
        <a:latin typeface="Verdana" pitchFamily="34" charset="0"/>
        <a:ea typeface="+mn-ea"/>
        <a:cs typeface="+mn-cs"/>
      </a:defRPr>
    </a:lvl1pPr>
    <a:lvl2pPr marL="457200" algn="l" rtl="0" fontAlgn="base">
      <a:spcBef>
        <a:spcPct val="20000"/>
      </a:spcBef>
      <a:spcAft>
        <a:spcPct val="0"/>
      </a:spcAft>
      <a:buChar char="•"/>
      <a:defRPr sz="1900" kern="1200">
        <a:solidFill>
          <a:srgbClr val="B31A36"/>
        </a:solidFill>
        <a:latin typeface="Verdana" pitchFamily="34" charset="0"/>
        <a:ea typeface="+mn-ea"/>
        <a:cs typeface="+mn-cs"/>
      </a:defRPr>
    </a:lvl2pPr>
    <a:lvl3pPr marL="914400" algn="l" rtl="0" fontAlgn="base">
      <a:spcBef>
        <a:spcPct val="20000"/>
      </a:spcBef>
      <a:spcAft>
        <a:spcPct val="0"/>
      </a:spcAft>
      <a:buChar char="•"/>
      <a:defRPr sz="1900" kern="1200">
        <a:solidFill>
          <a:srgbClr val="B31A36"/>
        </a:solidFill>
        <a:latin typeface="Verdana" pitchFamily="34" charset="0"/>
        <a:ea typeface="+mn-ea"/>
        <a:cs typeface="+mn-cs"/>
      </a:defRPr>
    </a:lvl3pPr>
    <a:lvl4pPr marL="1371600" algn="l" rtl="0" fontAlgn="base">
      <a:spcBef>
        <a:spcPct val="20000"/>
      </a:spcBef>
      <a:spcAft>
        <a:spcPct val="0"/>
      </a:spcAft>
      <a:buChar char="•"/>
      <a:defRPr sz="1900" kern="1200">
        <a:solidFill>
          <a:srgbClr val="B31A36"/>
        </a:solidFill>
        <a:latin typeface="Verdana" pitchFamily="34" charset="0"/>
        <a:ea typeface="+mn-ea"/>
        <a:cs typeface="+mn-cs"/>
      </a:defRPr>
    </a:lvl4pPr>
    <a:lvl5pPr marL="1828800" algn="l" rtl="0" fontAlgn="base">
      <a:spcBef>
        <a:spcPct val="20000"/>
      </a:spcBef>
      <a:spcAft>
        <a:spcPct val="0"/>
      </a:spcAft>
      <a:buChar char="•"/>
      <a:defRPr sz="1900" kern="1200">
        <a:solidFill>
          <a:srgbClr val="B31A36"/>
        </a:solidFill>
        <a:latin typeface="Verdana" pitchFamily="34" charset="0"/>
        <a:ea typeface="+mn-ea"/>
        <a:cs typeface="+mn-cs"/>
      </a:defRPr>
    </a:lvl5pPr>
    <a:lvl6pPr marL="2286000" algn="l" defTabSz="914400" rtl="0" eaLnBrk="1" latinLnBrk="0" hangingPunct="1">
      <a:defRPr sz="1900" kern="1200">
        <a:solidFill>
          <a:srgbClr val="B31A36"/>
        </a:solidFill>
        <a:latin typeface="Verdana" pitchFamily="34" charset="0"/>
        <a:ea typeface="+mn-ea"/>
        <a:cs typeface="+mn-cs"/>
      </a:defRPr>
    </a:lvl6pPr>
    <a:lvl7pPr marL="2743200" algn="l" defTabSz="914400" rtl="0" eaLnBrk="1" latinLnBrk="0" hangingPunct="1">
      <a:defRPr sz="1900" kern="1200">
        <a:solidFill>
          <a:srgbClr val="B31A36"/>
        </a:solidFill>
        <a:latin typeface="Verdana" pitchFamily="34" charset="0"/>
        <a:ea typeface="+mn-ea"/>
        <a:cs typeface="+mn-cs"/>
      </a:defRPr>
    </a:lvl7pPr>
    <a:lvl8pPr marL="3200400" algn="l" defTabSz="914400" rtl="0" eaLnBrk="1" latinLnBrk="0" hangingPunct="1">
      <a:defRPr sz="1900" kern="1200">
        <a:solidFill>
          <a:srgbClr val="B31A36"/>
        </a:solidFill>
        <a:latin typeface="Verdana" pitchFamily="34" charset="0"/>
        <a:ea typeface="+mn-ea"/>
        <a:cs typeface="+mn-cs"/>
      </a:defRPr>
    </a:lvl8pPr>
    <a:lvl9pPr marL="3657600" algn="l" defTabSz="914400" rtl="0" eaLnBrk="1" latinLnBrk="0" hangingPunct="1">
      <a:defRPr sz="1900" kern="1200">
        <a:solidFill>
          <a:srgbClr val="B31A36"/>
        </a:solidFill>
        <a:latin typeface="Verdana" pitchFamily="34" charset="0"/>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EAC216"/>
    <a:srgbClr val="B20018"/>
    <a:srgbClr val="000000"/>
    <a:srgbClr val="00682F"/>
    <a:srgbClr val="3CA141"/>
    <a:srgbClr val="FFFFFF"/>
    <a:srgbClr val="FF7C80"/>
    <a:srgbClr val="DDDDDD"/>
    <a:srgbClr val="CDA2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2644" autoAdjust="0"/>
    <p:restoredTop sz="79243" autoAdjust="0"/>
  </p:normalViewPr>
  <p:slideViewPr>
    <p:cSldViewPr>
      <p:cViewPr>
        <p:scale>
          <a:sx n="90" d="100"/>
          <a:sy n="90" d="100"/>
        </p:scale>
        <p:origin x="-84" y="2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3" y="1"/>
            <a:ext cx="3076917" cy="511731"/>
          </a:xfrm>
          <a:prstGeom prst="rect">
            <a:avLst/>
          </a:prstGeom>
          <a:noFill/>
          <a:ln w="9525">
            <a:noFill/>
            <a:miter lim="800000"/>
            <a:headEnd/>
            <a:tailEnd/>
          </a:ln>
          <a:effectLst/>
        </p:spPr>
        <p:txBody>
          <a:bodyPr vert="horz" wrap="square" lIns="94888" tIns="47445" rIns="94888" bIns="47445" numCol="1" anchor="t" anchorCtr="0" compatLnSpc="1">
            <a:prstTxWarp prst="textNoShape">
              <a:avLst/>
            </a:prstTxWarp>
          </a:bodyPr>
          <a:lstStyle>
            <a:lvl1pPr>
              <a:spcBef>
                <a:spcPct val="0"/>
              </a:spcBef>
              <a:buFontTx/>
              <a:buNone/>
              <a:defRPr sz="1200" smtClean="0">
                <a:solidFill>
                  <a:schemeClr val="tx1"/>
                </a:solidFill>
                <a:latin typeface="Arial" charset="0"/>
              </a:defRPr>
            </a:lvl1pPr>
          </a:lstStyle>
          <a:p>
            <a:pPr>
              <a:defRPr/>
            </a:pPr>
            <a:endParaRPr lang="en-GB"/>
          </a:p>
        </p:txBody>
      </p:sp>
      <p:sp>
        <p:nvSpPr>
          <p:cNvPr id="17411" name="Rectangle 3"/>
          <p:cNvSpPr>
            <a:spLocks noGrp="1" noChangeArrowheads="1"/>
          </p:cNvSpPr>
          <p:nvPr>
            <p:ph type="dt" sz="quarter" idx="1"/>
          </p:nvPr>
        </p:nvSpPr>
        <p:spPr bwMode="auto">
          <a:xfrm>
            <a:off x="4020728" y="1"/>
            <a:ext cx="3076917" cy="511731"/>
          </a:xfrm>
          <a:prstGeom prst="rect">
            <a:avLst/>
          </a:prstGeom>
          <a:noFill/>
          <a:ln w="9525">
            <a:noFill/>
            <a:miter lim="800000"/>
            <a:headEnd/>
            <a:tailEnd/>
          </a:ln>
          <a:effectLst/>
        </p:spPr>
        <p:txBody>
          <a:bodyPr vert="horz" wrap="square" lIns="94888" tIns="47445" rIns="94888" bIns="47445" numCol="1" anchor="t" anchorCtr="0" compatLnSpc="1">
            <a:prstTxWarp prst="textNoShape">
              <a:avLst/>
            </a:prstTxWarp>
          </a:bodyPr>
          <a:lstStyle>
            <a:lvl1pPr algn="r">
              <a:spcBef>
                <a:spcPct val="0"/>
              </a:spcBef>
              <a:buFontTx/>
              <a:buNone/>
              <a:defRPr sz="1200" smtClean="0">
                <a:solidFill>
                  <a:schemeClr val="tx1"/>
                </a:solidFill>
                <a:latin typeface="Arial" charset="0"/>
              </a:defRPr>
            </a:lvl1pPr>
          </a:lstStyle>
          <a:p>
            <a:pPr>
              <a:defRPr/>
            </a:pPr>
            <a:endParaRPr lang="en-GB"/>
          </a:p>
        </p:txBody>
      </p:sp>
      <p:sp>
        <p:nvSpPr>
          <p:cNvPr id="17412" name="Rectangle 4"/>
          <p:cNvSpPr>
            <a:spLocks noGrp="1" noChangeArrowheads="1"/>
          </p:cNvSpPr>
          <p:nvPr>
            <p:ph type="ftr" sz="quarter" idx="2"/>
          </p:nvPr>
        </p:nvSpPr>
        <p:spPr bwMode="auto">
          <a:xfrm>
            <a:off x="3" y="9721243"/>
            <a:ext cx="3076917" cy="511731"/>
          </a:xfrm>
          <a:prstGeom prst="rect">
            <a:avLst/>
          </a:prstGeom>
          <a:noFill/>
          <a:ln w="9525">
            <a:noFill/>
            <a:miter lim="800000"/>
            <a:headEnd/>
            <a:tailEnd/>
          </a:ln>
          <a:effectLst/>
        </p:spPr>
        <p:txBody>
          <a:bodyPr vert="horz" wrap="square" lIns="94888" tIns="47445" rIns="94888" bIns="47445" numCol="1" anchor="b" anchorCtr="0" compatLnSpc="1">
            <a:prstTxWarp prst="textNoShape">
              <a:avLst/>
            </a:prstTxWarp>
          </a:bodyPr>
          <a:lstStyle>
            <a:lvl1pPr>
              <a:spcBef>
                <a:spcPct val="0"/>
              </a:spcBef>
              <a:buFontTx/>
              <a:buNone/>
              <a:defRPr sz="1200" smtClean="0">
                <a:solidFill>
                  <a:schemeClr val="tx1"/>
                </a:solidFill>
                <a:latin typeface="Arial" charset="0"/>
              </a:defRPr>
            </a:lvl1pPr>
          </a:lstStyle>
          <a:p>
            <a:pPr>
              <a:defRPr/>
            </a:pPr>
            <a:endParaRPr lang="en-GB"/>
          </a:p>
        </p:txBody>
      </p:sp>
      <p:sp>
        <p:nvSpPr>
          <p:cNvPr id="17413" name="Rectangle 5"/>
          <p:cNvSpPr>
            <a:spLocks noGrp="1" noChangeArrowheads="1"/>
          </p:cNvSpPr>
          <p:nvPr>
            <p:ph type="sldNum" sz="quarter" idx="3"/>
          </p:nvPr>
        </p:nvSpPr>
        <p:spPr bwMode="auto">
          <a:xfrm>
            <a:off x="4020728" y="9721243"/>
            <a:ext cx="3076917" cy="511731"/>
          </a:xfrm>
          <a:prstGeom prst="rect">
            <a:avLst/>
          </a:prstGeom>
          <a:noFill/>
          <a:ln w="9525">
            <a:noFill/>
            <a:miter lim="800000"/>
            <a:headEnd/>
            <a:tailEnd/>
          </a:ln>
          <a:effectLst/>
        </p:spPr>
        <p:txBody>
          <a:bodyPr vert="horz" wrap="square" lIns="94888" tIns="47445" rIns="94888" bIns="47445" numCol="1" anchor="b" anchorCtr="0" compatLnSpc="1">
            <a:prstTxWarp prst="textNoShape">
              <a:avLst/>
            </a:prstTxWarp>
          </a:bodyPr>
          <a:lstStyle>
            <a:lvl1pPr algn="r">
              <a:spcBef>
                <a:spcPct val="0"/>
              </a:spcBef>
              <a:buFontTx/>
              <a:buNone/>
              <a:defRPr sz="1200" smtClean="0">
                <a:solidFill>
                  <a:schemeClr val="tx1"/>
                </a:solidFill>
                <a:latin typeface="Arial" charset="0"/>
              </a:defRPr>
            </a:lvl1pPr>
          </a:lstStyle>
          <a:p>
            <a:pPr>
              <a:defRPr/>
            </a:pPr>
            <a:fld id="{1B9BEB56-2337-46EC-B61E-57EEE8407FCA}" type="slidenum">
              <a:rPr lang="en-GB"/>
              <a:pPr>
                <a:defRPr/>
              </a:pPr>
              <a:t>‹#›</a:t>
            </a:fld>
            <a:endParaRPr lang="en-GB"/>
          </a:p>
        </p:txBody>
      </p:sp>
    </p:spTree>
    <p:extLst>
      <p:ext uri="{BB962C8B-B14F-4D97-AF65-F5344CB8AC3E}">
        <p14:creationId xmlns:p14="http://schemas.microsoft.com/office/powerpoint/2010/main" val="828936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3" y="1"/>
            <a:ext cx="3076917" cy="511731"/>
          </a:xfrm>
          <a:prstGeom prst="rect">
            <a:avLst/>
          </a:prstGeom>
          <a:noFill/>
          <a:ln w="9525">
            <a:noFill/>
            <a:miter lim="800000"/>
            <a:headEnd/>
            <a:tailEnd/>
          </a:ln>
          <a:effectLst/>
        </p:spPr>
        <p:txBody>
          <a:bodyPr vert="horz" wrap="square" lIns="94888" tIns="47445" rIns="94888" bIns="47445" numCol="1" anchor="t" anchorCtr="0" compatLnSpc="1">
            <a:prstTxWarp prst="textNoShape">
              <a:avLst/>
            </a:prstTxWarp>
          </a:bodyPr>
          <a:lstStyle>
            <a:lvl1pPr>
              <a:spcBef>
                <a:spcPct val="0"/>
              </a:spcBef>
              <a:buFontTx/>
              <a:buNone/>
              <a:defRPr sz="1200" smtClean="0">
                <a:solidFill>
                  <a:schemeClr val="tx1"/>
                </a:solidFill>
                <a:latin typeface="Arial" charset="0"/>
              </a:defRPr>
            </a:lvl1pPr>
          </a:lstStyle>
          <a:p>
            <a:pPr>
              <a:defRPr/>
            </a:pPr>
            <a:endParaRPr lang="en-GB"/>
          </a:p>
        </p:txBody>
      </p:sp>
      <p:sp>
        <p:nvSpPr>
          <p:cNvPr id="18435" name="Rectangle 3"/>
          <p:cNvSpPr>
            <a:spLocks noGrp="1" noChangeArrowheads="1"/>
          </p:cNvSpPr>
          <p:nvPr>
            <p:ph type="dt" idx="1"/>
          </p:nvPr>
        </p:nvSpPr>
        <p:spPr bwMode="auto">
          <a:xfrm>
            <a:off x="4020728" y="1"/>
            <a:ext cx="3076917" cy="511731"/>
          </a:xfrm>
          <a:prstGeom prst="rect">
            <a:avLst/>
          </a:prstGeom>
          <a:noFill/>
          <a:ln w="9525">
            <a:noFill/>
            <a:miter lim="800000"/>
            <a:headEnd/>
            <a:tailEnd/>
          </a:ln>
          <a:effectLst/>
        </p:spPr>
        <p:txBody>
          <a:bodyPr vert="horz" wrap="square" lIns="94888" tIns="47445" rIns="94888" bIns="47445" numCol="1" anchor="t" anchorCtr="0" compatLnSpc="1">
            <a:prstTxWarp prst="textNoShape">
              <a:avLst/>
            </a:prstTxWarp>
          </a:bodyPr>
          <a:lstStyle>
            <a:lvl1pPr algn="r">
              <a:spcBef>
                <a:spcPct val="0"/>
              </a:spcBef>
              <a:buFontTx/>
              <a:buNone/>
              <a:defRPr sz="1200" smtClean="0">
                <a:solidFill>
                  <a:schemeClr val="tx1"/>
                </a:solidFill>
                <a:latin typeface="Arial" charset="0"/>
              </a:defRPr>
            </a:lvl1pPr>
          </a:lstStyle>
          <a:p>
            <a:pPr>
              <a:defRPr/>
            </a:pPr>
            <a:endParaRPr lang="en-GB"/>
          </a:p>
        </p:txBody>
      </p:sp>
      <p:sp>
        <p:nvSpPr>
          <p:cNvPr id="512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4888" tIns="47445" rIns="94888" bIns="47445"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8438" name="Rectangle 6"/>
          <p:cNvSpPr>
            <a:spLocks noGrp="1" noChangeArrowheads="1"/>
          </p:cNvSpPr>
          <p:nvPr>
            <p:ph type="ftr" sz="quarter" idx="4"/>
          </p:nvPr>
        </p:nvSpPr>
        <p:spPr bwMode="auto">
          <a:xfrm>
            <a:off x="3" y="9721243"/>
            <a:ext cx="3076917" cy="511731"/>
          </a:xfrm>
          <a:prstGeom prst="rect">
            <a:avLst/>
          </a:prstGeom>
          <a:noFill/>
          <a:ln w="9525">
            <a:noFill/>
            <a:miter lim="800000"/>
            <a:headEnd/>
            <a:tailEnd/>
          </a:ln>
          <a:effectLst/>
        </p:spPr>
        <p:txBody>
          <a:bodyPr vert="horz" wrap="square" lIns="94888" tIns="47445" rIns="94888" bIns="47445" numCol="1" anchor="b" anchorCtr="0" compatLnSpc="1">
            <a:prstTxWarp prst="textNoShape">
              <a:avLst/>
            </a:prstTxWarp>
          </a:bodyPr>
          <a:lstStyle>
            <a:lvl1pPr>
              <a:spcBef>
                <a:spcPct val="0"/>
              </a:spcBef>
              <a:buFontTx/>
              <a:buNone/>
              <a:defRPr sz="1200" smtClean="0">
                <a:solidFill>
                  <a:schemeClr val="tx1"/>
                </a:solidFill>
                <a:latin typeface="Arial" charset="0"/>
              </a:defRPr>
            </a:lvl1pPr>
          </a:lstStyle>
          <a:p>
            <a:pPr>
              <a:defRPr/>
            </a:pPr>
            <a:endParaRPr lang="en-GB"/>
          </a:p>
        </p:txBody>
      </p:sp>
      <p:sp>
        <p:nvSpPr>
          <p:cNvPr id="18439" name="Rectangle 7"/>
          <p:cNvSpPr>
            <a:spLocks noGrp="1" noChangeArrowheads="1"/>
          </p:cNvSpPr>
          <p:nvPr>
            <p:ph type="sldNum" sz="quarter" idx="5"/>
          </p:nvPr>
        </p:nvSpPr>
        <p:spPr bwMode="auto">
          <a:xfrm>
            <a:off x="4020728" y="9721243"/>
            <a:ext cx="3076917" cy="511731"/>
          </a:xfrm>
          <a:prstGeom prst="rect">
            <a:avLst/>
          </a:prstGeom>
          <a:noFill/>
          <a:ln w="9525">
            <a:noFill/>
            <a:miter lim="800000"/>
            <a:headEnd/>
            <a:tailEnd/>
          </a:ln>
          <a:effectLst/>
        </p:spPr>
        <p:txBody>
          <a:bodyPr vert="horz" wrap="square" lIns="94888" tIns="47445" rIns="94888" bIns="47445" numCol="1" anchor="b" anchorCtr="0" compatLnSpc="1">
            <a:prstTxWarp prst="textNoShape">
              <a:avLst/>
            </a:prstTxWarp>
          </a:bodyPr>
          <a:lstStyle>
            <a:lvl1pPr algn="r">
              <a:spcBef>
                <a:spcPct val="0"/>
              </a:spcBef>
              <a:buFontTx/>
              <a:buNone/>
              <a:defRPr sz="1200" smtClean="0">
                <a:solidFill>
                  <a:schemeClr val="tx1"/>
                </a:solidFill>
                <a:latin typeface="Arial" charset="0"/>
              </a:defRPr>
            </a:lvl1pPr>
          </a:lstStyle>
          <a:p>
            <a:pPr>
              <a:defRPr/>
            </a:pPr>
            <a:fld id="{0A8526EF-1BC9-4FFE-904E-55C73CDCCD45}" type="slidenum">
              <a:rPr lang="en-GB"/>
              <a:pPr>
                <a:defRPr/>
              </a:pPr>
              <a:t>‹#›</a:t>
            </a:fld>
            <a:endParaRPr lang="en-GB"/>
          </a:p>
        </p:txBody>
      </p:sp>
    </p:spTree>
    <p:extLst>
      <p:ext uri="{BB962C8B-B14F-4D97-AF65-F5344CB8AC3E}">
        <p14:creationId xmlns:p14="http://schemas.microsoft.com/office/powerpoint/2010/main" val="29276074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en.wikipedia.org/wiki/Nitrogen-vacancy_center#cite_note-gruber-7"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300" dirty="0"/>
              <a:t>We live in the age, where the information is playing extremely important role, in particular, its storage, transmission, and computation. I would like to draw your attention to the following facts. For example, in 1986 the world’s technological capacity to store information was about 500 MB per person, which is equivalent to the capacity of one CD, and in 2007 it grew to 44.5 GB per person, the same as 60 CDs per person. If we consider the world’s effective capacity to exchange information through two way telecommunication networks, for the same period of time it increased more than 200 times from 0.2 to 65 </a:t>
            </a:r>
            <a:r>
              <a:rPr lang="en-US" sz="1300" dirty="0" err="1"/>
              <a:t>exabytes</a:t>
            </a:r>
            <a:r>
              <a:rPr lang="en-US" sz="1300" dirty="0"/>
              <a:t>. One </a:t>
            </a:r>
            <a:r>
              <a:rPr lang="en-US" sz="1300" dirty="0" err="1"/>
              <a:t>exabyte</a:t>
            </a:r>
            <a:r>
              <a:rPr lang="en-US" sz="1300" dirty="0"/>
              <a:t> is a billion of gigabytes. The world’s technological capacity to compute information with human guided general-purpose computers grew more than 20,000 times in 20 years.</a:t>
            </a:r>
          </a:p>
          <a:p>
            <a:pPr algn="just"/>
            <a:r>
              <a:rPr lang="en-US" sz="1300" dirty="0"/>
              <a:t>Nowadays the discussed parameters are expected to be substantially higher and continue to rise. It is good to know that information society is rapidly developing; however, this also brings some technological problems with providing fast and efficient access to information.</a:t>
            </a:r>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1</a:t>
            </a:fld>
            <a:endParaRPr lang="en-GB"/>
          </a:p>
        </p:txBody>
      </p:sp>
    </p:spTree>
    <p:extLst>
      <p:ext uri="{BB962C8B-B14F-4D97-AF65-F5344CB8AC3E}">
        <p14:creationId xmlns:p14="http://schemas.microsoft.com/office/powerpoint/2010/main" val="1866584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17</a:t>
            </a:fld>
            <a:endParaRPr lang="en-GB"/>
          </a:p>
        </p:txBody>
      </p:sp>
    </p:spTree>
    <p:extLst>
      <p:ext uri="{BB962C8B-B14F-4D97-AF65-F5344CB8AC3E}">
        <p14:creationId xmlns:p14="http://schemas.microsoft.com/office/powerpoint/2010/main" val="511832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300" dirty="0"/>
              <a:t>Unfortunately, current technologies based on electronics are reaching its limit and scientists are looking for new approaches. Here you can see some of the directions, among them is optical and quantum computing. Development of quantum computing is important because most of the information is transferred through optical fibers but transmitters and receivers are based on electronics. As a result, much time is lost on conversion processes. If it were all based on photonics it could work much faster. Quantum computing is interesting because of its algorithms which can solve problems much faster than classical ones. In addition, quantum nature of computation provides us with such things as entanglement which allows information teleportation.  Moreover, cryptography based on quantum principles can safeguard the transferred information at the highest available level of security.</a:t>
            </a:r>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2</a:t>
            </a:fld>
            <a:endParaRPr lang="en-GB"/>
          </a:p>
        </p:txBody>
      </p:sp>
    </p:spTree>
    <p:extLst>
      <p:ext uri="{BB962C8B-B14F-4D97-AF65-F5344CB8AC3E}">
        <p14:creationId xmlns:p14="http://schemas.microsoft.com/office/powerpoint/2010/main" val="345474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3</a:t>
            </a:fld>
            <a:endParaRPr lang="en-GB"/>
          </a:p>
        </p:txBody>
      </p:sp>
    </p:spTree>
    <p:extLst>
      <p:ext uri="{BB962C8B-B14F-4D97-AF65-F5344CB8AC3E}">
        <p14:creationId xmlns:p14="http://schemas.microsoft.com/office/powerpoint/2010/main" val="3671366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Arial" charset="0"/>
                <a:ea typeface="+mn-ea"/>
                <a:cs typeface="+mn-cs"/>
              </a:rPr>
              <a:t>in 1997.</a:t>
            </a:r>
            <a:r>
              <a:rPr lang="en-US" sz="1200" b="0" i="0" u="none" strike="noStrike" kern="1200" baseline="30000" dirty="0" smtClean="0">
                <a:solidFill>
                  <a:schemeClr val="tx1"/>
                </a:solidFill>
                <a:effectLst/>
                <a:latin typeface="Arial" charset="0"/>
                <a:ea typeface="+mn-ea"/>
                <a:cs typeface="+mn-cs"/>
                <a:hlinkClick r:id="rId3"/>
              </a:rPr>
              <a:t>[7]</a:t>
            </a:r>
            <a:r>
              <a:rPr lang="en-US" sz="1200" b="0" i="0" kern="1200" dirty="0" smtClean="0">
                <a:solidFill>
                  <a:schemeClr val="tx1"/>
                </a:solidFill>
                <a:effectLst/>
                <a:latin typeface="Arial" charset="0"/>
                <a:ea typeface="+mn-ea"/>
                <a:cs typeface="+mn-cs"/>
              </a:rPr>
              <a:t> In that paper, it was demonstrated that the fluorescence of single N-V</a:t>
            </a:r>
            <a:r>
              <a:rPr lang="en-US" sz="1200" b="0" i="0" kern="1200" baseline="30000" dirty="0" smtClean="0">
                <a:solidFill>
                  <a:schemeClr val="tx1"/>
                </a:solidFill>
                <a:effectLst/>
                <a:latin typeface="Arial" charset="0"/>
                <a:ea typeface="+mn-ea"/>
                <a:cs typeface="+mn-cs"/>
              </a:rPr>
              <a:t>−</a:t>
            </a:r>
            <a:r>
              <a:rPr lang="en-US" sz="1200" b="0" i="0" kern="1200" dirty="0" smtClean="0">
                <a:solidFill>
                  <a:schemeClr val="tx1"/>
                </a:solidFill>
                <a:effectLst/>
                <a:latin typeface="Arial" charset="0"/>
                <a:ea typeface="+mn-ea"/>
                <a:cs typeface="+mn-cs"/>
              </a:rPr>
              <a:t> centers can be detected by room-temperature fluorescence microscopy and that the defect shows perfect </a:t>
            </a:r>
            <a:r>
              <a:rPr lang="en-US" sz="1200" b="0" i="0" kern="1200" dirty="0" err="1" smtClean="0">
                <a:solidFill>
                  <a:schemeClr val="tx1"/>
                </a:solidFill>
                <a:effectLst/>
                <a:latin typeface="Arial" charset="0"/>
                <a:ea typeface="+mn-ea"/>
                <a:cs typeface="+mn-cs"/>
              </a:rPr>
              <a:t>photostability</a:t>
            </a:r>
            <a:r>
              <a:rPr lang="en-US" sz="1200" b="0" i="0" kern="1200" dirty="0" smtClean="0">
                <a:solidFill>
                  <a:schemeClr val="tx1"/>
                </a:solidFill>
                <a:effectLst/>
                <a:latin typeface="Arial" charset="0"/>
                <a:ea typeface="+mn-ea"/>
                <a:cs typeface="+mn-cs"/>
              </a:rPr>
              <a:t>. Also one of the outstanding properties of the NV center was demonstrated, namely room-temperature optically detected magnetic resonance.</a:t>
            </a:r>
          </a:p>
          <a:p>
            <a:endParaRPr lang="en-US" dirty="0" smtClean="0"/>
          </a:p>
          <a:p>
            <a:r>
              <a:rPr lang="en-US" dirty="0" smtClean="0"/>
              <a:t>Institute of Physics, University of Technology Chemnitz,</a:t>
            </a:r>
          </a:p>
          <a:p>
            <a:r>
              <a:rPr lang="en-US" dirty="0" err="1" smtClean="0"/>
              <a:t>Reichenhainer</a:t>
            </a:r>
            <a:r>
              <a:rPr lang="en-US" dirty="0" smtClean="0"/>
              <a:t> </a:t>
            </a:r>
            <a:r>
              <a:rPr lang="en-US" dirty="0" err="1" smtClean="0"/>
              <a:t>Strasse</a:t>
            </a:r>
            <a:r>
              <a:rPr lang="en-US" dirty="0" smtClean="0"/>
              <a:t> 70, 09126 Chemnitz, Germany</a:t>
            </a:r>
          </a:p>
          <a:p>
            <a:endParaRPr lang="en-US" dirty="0" smtClean="0"/>
          </a:p>
          <a:p>
            <a:r>
              <a:rPr lang="en-US" sz="1200" b="0" i="0" kern="1200" dirty="0" smtClean="0">
                <a:solidFill>
                  <a:schemeClr val="tx1"/>
                </a:solidFill>
                <a:effectLst/>
                <a:latin typeface="Arial" charset="0"/>
                <a:ea typeface="+mn-ea"/>
                <a:cs typeface="+mn-cs"/>
              </a:rPr>
              <a:t>annealing at temperatures above 700 </a:t>
            </a:r>
            <a:r>
              <a:rPr lang="en-US" sz="1200" b="0" i="0" kern="1200" baseline="30000" dirty="0" smtClean="0">
                <a:solidFill>
                  <a:schemeClr val="tx1"/>
                </a:solidFill>
                <a:effectLst/>
                <a:latin typeface="Arial" charset="0"/>
                <a:ea typeface="+mn-ea"/>
                <a:cs typeface="+mn-cs"/>
              </a:rPr>
              <a:t>0</a:t>
            </a:r>
            <a:r>
              <a:rPr lang="en-US" sz="1200" b="0" i="0" kern="1200" dirty="0" smtClean="0">
                <a:solidFill>
                  <a:schemeClr val="tx1"/>
                </a:solidFill>
                <a:effectLst/>
                <a:latin typeface="Arial" charset="0"/>
                <a:ea typeface="+mn-ea"/>
                <a:cs typeface="+mn-cs"/>
              </a:rPr>
              <a:t>C</a:t>
            </a:r>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6</a:t>
            </a:fld>
            <a:endParaRPr lang="en-GB"/>
          </a:p>
        </p:txBody>
      </p:sp>
    </p:spTree>
    <p:extLst>
      <p:ext uri="{BB962C8B-B14F-4D97-AF65-F5344CB8AC3E}">
        <p14:creationId xmlns:p14="http://schemas.microsoft.com/office/powerpoint/2010/main" val="1596659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Arial" charset="0"/>
                <a:ea typeface="+mn-ea"/>
                <a:cs typeface="+mn-cs"/>
              </a:rPr>
              <a:t>Figure 1. </a:t>
            </a:r>
            <a:r>
              <a:rPr lang="en-US" sz="1200" b="0" i="0" u="none" strike="noStrike" kern="1200" baseline="0" dirty="0" smtClean="0">
                <a:solidFill>
                  <a:schemeClr val="tx1"/>
                </a:solidFill>
                <a:latin typeface="Arial" charset="0"/>
                <a:ea typeface="+mn-ea"/>
                <a:cs typeface="+mn-cs"/>
              </a:rPr>
              <a:t>Schematic representation of the electronic structure of a point defect in a</a:t>
            </a:r>
          </a:p>
          <a:p>
            <a:r>
              <a:rPr lang="en-US" sz="1200" b="0" i="0" u="none" strike="noStrike" kern="1200" baseline="0" dirty="0" err="1" smtClean="0">
                <a:solidFill>
                  <a:schemeClr val="tx1"/>
                </a:solidFill>
                <a:latin typeface="Arial" charset="0"/>
                <a:ea typeface="+mn-ea"/>
                <a:cs typeface="+mn-cs"/>
              </a:rPr>
              <a:t>tetrahedrally</a:t>
            </a:r>
            <a:r>
              <a:rPr lang="en-US" sz="1200" b="0" i="0" u="none" strike="noStrike" kern="1200" baseline="0" dirty="0" smtClean="0">
                <a:solidFill>
                  <a:schemeClr val="tx1"/>
                </a:solidFill>
                <a:latin typeface="Arial" charset="0"/>
                <a:ea typeface="+mn-ea"/>
                <a:cs typeface="+mn-cs"/>
              </a:rPr>
              <a:t> coordinated elemental semiconductor such as diamond. (a) The electronic</a:t>
            </a:r>
          </a:p>
          <a:p>
            <a:r>
              <a:rPr lang="en-US" sz="1200" b="0" i="0" u="none" strike="noStrike" kern="1200" baseline="0" dirty="0" smtClean="0">
                <a:solidFill>
                  <a:schemeClr val="tx1"/>
                </a:solidFill>
                <a:latin typeface="Arial" charset="0"/>
                <a:ea typeface="+mn-ea"/>
                <a:cs typeface="+mn-cs"/>
              </a:rPr>
              <a:t>states corresponding to the </a:t>
            </a:r>
            <a:r>
              <a:rPr lang="en-US" sz="1200" b="0" i="1" u="none" strike="noStrike" kern="1200" baseline="0" dirty="0" err="1" smtClean="0">
                <a:solidFill>
                  <a:schemeClr val="tx1"/>
                </a:solidFill>
                <a:latin typeface="Arial" charset="0"/>
                <a:ea typeface="+mn-ea"/>
                <a:cs typeface="+mn-cs"/>
              </a:rPr>
              <a:t>sp</a:t>
            </a:r>
            <a:r>
              <a:rPr lang="en-US" sz="1200" b="0" i="1" u="none" strike="noStrike" kern="1200" baseline="0" dirty="0" smtClean="0">
                <a:solidFill>
                  <a:schemeClr val="tx1"/>
                </a:solidFill>
                <a:latin typeface="Arial" charset="0"/>
                <a:ea typeface="+mn-ea"/>
                <a:cs typeface="+mn-cs"/>
              </a:rPr>
              <a:t> 3 </a:t>
            </a:r>
            <a:r>
              <a:rPr lang="en-US" sz="1200" b="0" i="0" u="none" strike="noStrike" kern="1200" baseline="0" dirty="0" smtClean="0">
                <a:solidFill>
                  <a:schemeClr val="tx1"/>
                </a:solidFill>
                <a:latin typeface="Arial" charset="0"/>
                <a:ea typeface="+mn-ea"/>
                <a:cs typeface="+mn-cs"/>
              </a:rPr>
              <a:t>orbitals on an isolated C atom. (b) The superposition</a:t>
            </a:r>
          </a:p>
          <a:p>
            <a:r>
              <a:rPr lang="en-US" sz="1200" b="0" i="0" u="none" strike="noStrike" kern="1200" baseline="0" dirty="0" smtClean="0">
                <a:solidFill>
                  <a:schemeClr val="tx1"/>
                </a:solidFill>
                <a:latin typeface="Arial" charset="0"/>
                <a:ea typeface="+mn-ea"/>
                <a:cs typeface="+mn-cs"/>
              </a:rPr>
              <a:t>of these orbitals that gives rise to the band structure of an </a:t>
            </a:r>
            <a:r>
              <a:rPr lang="en-US" sz="1200" b="0" i="0" u="none" strike="noStrike" kern="1200" baseline="0" dirty="0" err="1" smtClean="0">
                <a:solidFill>
                  <a:schemeClr val="tx1"/>
                </a:solidFill>
                <a:latin typeface="Arial" charset="0"/>
                <a:ea typeface="+mn-ea"/>
                <a:cs typeface="+mn-cs"/>
              </a:rPr>
              <a:t>infi</a:t>
            </a:r>
            <a:r>
              <a:rPr lang="en-US" sz="1200" b="0" i="0" u="none" strike="noStrike" kern="1200" baseline="0" dirty="0" smtClean="0">
                <a:solidFill>
                  <a:schemeClr val="tx1"/>
                </a:solidFill>
                <a:latin typeface="Arial" charset="0"/>
                <a:ea typeface="+mn-ea"/>
                <a:cs typeface="+mn-cs"/>
              </a:rPr>
              <a:t> </a:t>
            </a:r>
            <a:r>
              <a:rPr lang="en-US" sz="1200" b="0" i="0" u="none" strike="noStrike" kern="1200" baseline="0" dirty="0" err="1" smtClean="0">
                <a:solidFill>
                  <a:schemeClr val="tx1"/>
                </a:solidFill>
                <a:latin typeface="Arial" charset="0"/>
                <a:ea typeface="+mn-ea"/>
                <a:cs typeface="+mn-cs"/>
              </a:rPr>
              <a:t>nite</a:t>
            </a:r>
            <a:r>
              <a:rPr lang="en-US" sz="1200" b="0" i="0" u="none" strike="noStrike" kern="1200" baseline="0" dirty="0" smtClean="0">
                <a:solidFill>
                  <a:schemeClr val="tx1"/>
                </a:solidFill>
                <a:latin typeface="Arial" charset="0"/>
                <a:ea typeface="+mn-ea"/>
                <a:cs typeface="+mn-cs"/>
              </a:rPr>
              <a:t> solid. The overlap</a:t>
            </a:r>
          </a:p>
          <a:p>
            <a:r>
              <a:rPr lang="en-US" sz="1200" b="0" i="0" u="none" strike="noStrike" kern="1200" baseline="0" dirty="0" smtClean="0">
                <a:solidFill>
                  <a:schemeClr val="tx1"/>
                </a:solidFill>
                <a:latin typeface="Arial" charset="0"/>
                <a:ea typeface="+mn-ea"/>
                <a:cs typeface="+mn-cs"/>
              </a:rPr>
              <a:t>of orbitals leads to bonding and </a:t>
            </a:r>
            <a:r>
              <a:rPr lang="en-US" sz="1200" b="0" i="0" u="none" strike="noStrike" kern="1200" baseline="0" dirty="0" err="1" smtClean="0">
                <a:solidFill>
                  <a:schemeClr val="tx1"/>
                </a:solidFill>
                <a:latin typeface="Arial" charset="0"/>
                <a:ea typeface="+mn-ea"/>
                <a:cs typeface="+mn-cs"/>
              </a:rPr>
              <a:t>antibonding</a:t>
            </a:r>
            <a:r>
              <a:rPr lang="en-US" sz="1200" b="0" i="0" u="none" strike="noStrike" kern="1200" baseline="0" dirty="0" smtClean="0">
                <a:solidFill>
                  <a:schemeClr val="tx1"/>
                </a:solidFill>
                <a:latin typeface="Arial" charset="0"/>
                <a:ea typeface="+mn-ea"/>
                <a:cs typeface="+mn-cs"/>
              </a:rPr>
              <a:t> states, which broaden into valence and</a:t>
            </a:r>
          </a:p>
          <a:p>
            <a:r>
              <a:rPr lang="en-US" sz="1200" b="0" i="0" u="none" strike="noStrike" kern="1200" baseline="0" dirty="0" smtClean="0">
                <a:solidFill>
                  <a:schemeClr val="tx1"/>
                </a:solidFill>
                <a:latin typeface="Arial" charset="0"/>
                <a:ea typeface="+mn-ea"/>
                <a:cs typeface="+mn-cs"/>
              </a:rPr>
              <a:t>conduction bands. If a carbon atom is removed, as shown in (c), a vacancy is created,</a:t>
            </a:r>
          </a:p>
          <a:p>
            <a:r>
              <a:rPr lang="en-US" sz="1200" b="0" i="0" u="none" strike="noStrike" kern="1200" baseline="0" dirty="0" smtClean="0">
                <a:solidFill>
                  <a:schemeClr val="tx1"/>
                </a:solidFill>
                <a:latin typeface="Arial" charset="0"/>
                <a:ea typeface="+mn-ea"/>
                <a:cs typeface="+mn-cs"/>
              </a:rPr>
              <a:t>and the four orbitals on the surrounding atoms interact with each other in the tetrahedral</a:t>
            </a:r>
          </a:p>
          <a:p>
            <a:r>
              <a:rPr lang="en-US" sz="1200" b="0" i="0" u="none" strike="noStrike" kern="1200" baseline="0" dirty="0" smtClean="0">
                <a:solidFill>
                  <a:schemeClr val="tx1"/>
                </a:solidFill>
                <a:latin typeface="Arial" charset="0"/>
                <a:ea typeface="+mn-ea"/>
                <a:cs typeface="+mn-cs"/>
              </a:rPr>
              <a:t>environment to give rise to states with </a:t>
            </a:r>
            <a:r>
              <a:rPr lang="en-US" sz="1200" b="0" i="1" u="none" strike="noStrike" kern="1200" baseline="0" dirty="0" smtClean="0">
                <a:solidFill>
                  <a:schemeClr val="tx1"/>
                </a:solidFill>
                <a:latin typeface="Arial" charset="0"/>
                <a:ea typeface="+mn-ea"/>
                <a:cs typeface="+mn-cs"/>
              </a:rPr>
              <a:t>a 1 </a:t>
            </a:r>
            <a:r>
              <a:rPr lang="en-US" sz="1200" b="0" i="0" u="none" strike="noStrike" kern="1200" baseline="0" dirty="0" smtClean="0">
                <a:solidFill>
                  <a:schemeClr val="tx1"/>
                </a:solidFill>
                <a:latin typeface="Arial" charset="0"/>
                <a:ea typeface="+mn-ea"/>
                <a:cs typeface="+mn-cs"/>
              </a:rPr>
              <a:t>and </a:t>
            </a:r>
            <a:r>
              <a:rPr lang="en-US" sz="1200" b="0" i="1" u="none" strike="noStrike" kern="1200" baseline="0" dirty="0" smtClean="0">
                <a:solidFill>
                  <a:schemeClr val="tx1"/>
                </a:solidFill>
                <a:latin typeface="Arial" charset="0"/>
                <a:ea typeface="+mn-ea"/>
                <a:cs typeface="+mn-cs"/>
              </a:rPr>
              <a:t>t 2 </a:t>
            </a:r>
            <a:r>
              <a:rPr lang="en-US" sz="1200" b="0" i="0" u="none" strike="noStrike" kern="1200" baseline="0" dirty="0" smtClean="0">
                <a:solidFill>
                  <a:schemeClr val="tx1"/>
                </a:solidFill>
                <a:latin typeface="Arial" charset="0"/>
                <a:ea typeface="+mn-ea"/>
                <a:cs typeface="+mn-cs"/>
              </a:rPr>
              <a:t>symmetry. Because the interaction between</a:t>
            </a:r>
          </a:p>
          <a:p>
            <a:r>
              <a:rPr lang="en-US" sz="1200" b="0" i="0" u="none" strike="noStrike" kern="1200" baseline="0" dirty="0" smtClean="0">
                <a:solidFill>
                  <a:schemeClr val="tx1"/>
                </a:solidFill>
                <a:latin typeface="Arial" charset="0"/>
                <a:ea typeface="+mn-ea"/>
                <a:cs typeface="+mn-cs"/>
              </a:rPr>
              <a:t>these orbitals is weaker than the C-C interaction that gives rise to the bands in the solid, the</a:t>
            </a:r>
          </a:p>
          <a:p>
            <a:r>
              <a:rPr lang="en-US" sz="1200" b="0" i="0" u="none" strike="noStrike" kern="1200" baseline="0" dirty="0" smtClean="0">
                <a:solidFill>
                  <a:schemeClr val="tx1"/>
                </a:solidFill>
                <a:latin typeface="Arial" charset="0"/>
                <a:ea typeface="+mn-ea"/>
                <a:cs typeface="+mn-cs"/>
              </a:rPr>
              <a:t>defect-related electronic states lie within the </a:t>
            </a:r>
            <a:r>
              <a:rPr lang="en-US" sz="1200" b="0" i="0" u="none" strike="noStrike" kern="1200" baseline="0" dirty="0" err="1" smtClean="0">
                <a:solidFill>
                  <a:schemeClr val="tx1"/>
                </a:solidFill>
                <a:latin typeface="Arial" charset="0"/>
                <a:ea typeface="+mn-ea"/>
                <a:cs typeface="+mn-cs"/>
              </a:rPr>
              <a:t>bandgap</a:t>
            </a:r>
            <a:r>
              <a:rPr lang="en-US" sz="1200" b="0" i="0" u="none" strike="noStrike" kern="1200" baseline="0" dirty="0" smtClean="0">
                <a:solidFill>
                  <a:schemeClr val="tx1"/>
                </a:solidFill>
                <a:latin typeface="Arial" charset="0"/>
                <a:ea typeface="+mn-ea"/>
                <a:cs typeface="+mn-cs"/>
              </a:rPr>
              <a:t> of the semiconductor. A </a:t>
            </a:r>
            <a:r>
              <a:rPr lang="en-US" sz="1200" b="0" i="0" u="none" strike="noStrike" kern="1200" baseline="0" dirty="0" err="1" smtClean="0">
                <a:solidFill>
                  <a:schemeClr val="tx1"/>
                </a:solidFill>
                <a:latin typeface="Arial" charset="0"/>
                <a:ea typeface="+mn-ea"/>
                <a:cs typeface="+mn-cs"/>
              </a:rPr>
              <a:t>symmetrylowering</a:t>
            </a:r>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perturbation, such as incorporation of a nitrogen atom on one of the sites around</a:t>
            </a:r>
          </a:p>
          <a:p>
            <a:r>
              <a:rPr lang="en-US" sz="1200" b="0" i="0" u="none" strike="noStrike" kern="1200" baseline="0" dirty="0" smtClean="0">
                <a:solidFill>
                  <a:schemeClr val="tx1"/>
                </a:solidFill>
                <a:latin typeface="Arial" charset="0"/>
                <a:ea typeface="+mn-ea"/>
                <a:cs typeface="+mn-cs"/>
              </a:rPr>
              <a:t>the vacancy (d), further splits the </a:t>
            </a:r>
            <a:r>
              <a:rPr lang="en-US" sz="1200" b="0" i="1" u="none" strike="noStrike" kern="1200" baseline="0" dirty="0" smtClean="0">
                <a:solidFill>
                  <a:schemeClr val="tx1"/>
                </a:solidFill>
                <a:latin typeface="Arial" charset="0"/>
                <a:ea typeface="+mn-ea"/>
                <a:cs typeface="+mn-cs"/>
              </a:rPr>
              <a:t>t 2 </a:t>
            </a:r>
            <a:r>
              <a:rPr lang="en-US" sz="1200" b="0" i="0" u="none" strike="noStrike" kern="1200" baseline="0" dirty="0" smtClean="0">
                <a:solidFill>
                  <a:schemeClr val="tx1"/>
                </a:solidFill>
                <a:latin typeface="Arial" charset="0"/>
                <a:ea typeface="+mn-ea"/>
                <a:cs typeface="+mn-cs"/>
              </a:rPr>
              <a:t>states. Adapted from Reference 16.</a:t>
            </a:r>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7</a:t>
            </a:fld>
            <a:endParaRPr lang="en-GB"/>
          </a:p>
        </p:txBody>
      </p:sp>
    </p:spTree>
    <p:extLst>
      <p:ext uri="{BB962C8B-B14F-4D97-AF65-F5344CB8AC3E}">
        <p14:creationId xmlns:p14="http://schemas.microsoft.com/office/powerpoint/2010/main" val="15972610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10</a:t>
            </a:fld>
            <a:endParaRPr lang="en-GB"/>
          </a:p>
        </p:txBody>
      </p:sp>
    </p:spTree>
    <p:extLst>
      <p:ext uri="{BB962C8B-B14F-4D97-AF65-F5344CB8AC3E}">
        <p14:creationId xmlns:p14="http://schemas.microsoft.com/office/powerpoint/2010/main" val="2239098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defTabSz="971916">
              <a:defRPr/>
            </a:pPr>
            <a:r>
              <a:rPr lang="en-US" sz="1300" dirty="0"/>
              <a:t>The most promising candidate to become a component of optical quantum computer is a nitrogen-vacancy center (or NV center). First, it can be used as a source of single photons, because it is </a:t>
            </a:r>
            <a:r>
              <a:rPr lang="en-US" sz="1300" dirty="0" err="1"/>
              <a:t>photostable</a:t>
            </a:r>
            <a:r>
              <a:rPr lang="en-US" sz="1300" dirty="0"/>
              <a:t>, works at room temperatures. In addition, its emission spectrum is relatively broad, which enables multichannel signal transfer. Second, NV-center can serve as a quantum memory unit based on electron spin. An NV-center can stay in a state with the same value of spin for a rather long period of time, which is about millisecond and the state can be read out optically. Effectiveness of a NV center as a single photon source and as a quantum memory unit is directly related to its optical emission rate.</a:t>
            </a:r>
          </a:p>
          <a:p>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12</a:t>
            </a:fld>
            <a:endParaRPr lang="en-GB"/>
          </a:p>
        </p:txBody>
      </p:sp>
    </p:spTree>
    <p:extLst>
      <p:ext uri="{BB962C8B-B14F-4D97-AF65-F5344CB8AC3E}">
        <p14:creationId xmlns:p14="http://schemas.microsoft.com/office/powerpoint/2010/main" val="1425698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According to Fermi’s golden rule, the </a:t>
            </a:r>
            <a:r>
              <a:rPr lang="en-US" sz="1300" dirty="0" err="1"/>
              <a:t>radiative</a:t>
            </a:r>
            <a:r>
              <a:rPr lang="en-US" sz="1300" dirty="0"/>
              <a:t> decay rate depends on both the internal properties of an emitter and the density of electromagnetic modes in the environment. Therefore, engineering the light source environment (Purcell effect) can lead to improvement of the spontaneous emission rate. So far, this idea has been implemented with resonant structures, such as optical resonators, photonic crystal cavities, and </a:t>
            </a:r>
            <a:r>
              <a:rPr lang="en-US" sz="1300" dirty="0" err="1"/>
              <a:t>plasmonic</a:t>
            </a:r>
            <a:r>
              <a:rPr lang="en-US" sz="1300" dirty="0"/>
              <a:t> apertures, which are all bandwidth-limited. In this work, we experimentally study non-resonant broadband enhancement of the emission from NV centers coupled with hyperbolic </a:t>
            </a:r>
            <a:r>
              <a:rPr lang="en-US" sz="1300" dirty="0" err="1"/>
              <a:t>metamaterials</a:t>
            </a:r>
            <a:r>
              <a:rPr lang="en-US" sz="1300" dirty="0"/>
              <a:t> (HMMs).</a:t>
            </a:r>
          </a:p>
          <a:p>
            <a:endParaRPr lang="en-US" sz="1300" dirty="0"/>
          </a:p>
          <a:p>
            <a:r>
              <a:rPr lang="en-US" sz="1300" dirty="0"/>
              <a:t>-diamond-silver apertures: </a:t>
            </a:r>
            <a:r>
              <a:rPr lang="en-US" sz="1300" dirty="0" err="1"/>
              <a:t>nanoposts</a:t>
            </a:r>
            <a:r>
              <a:rPr lang="en-US" sz="1300" dirty="0"/>
              <a:t> (radius 50nm, height 180 nm, manufactured in single-crystal diamond by reactive ion etching) from previous </a:t>
            </a:r>
            <a:r>
              <a:rPr lang="en-US" sz="1300" dirty="0" err="1"/>
              <a:t>Loncar’s</a:t>
            </a:r>
            <a:r>
              <a:rPr lang="en-US" sz="1300" dirty="0"/>
              <a:t> work covered with silver layer to create </a:t>
            </a:r>
            <a:r>
              <a:rPr lang="en-US" sz="1300" dirty="0" err="1"/>
              <a:t>plasmonic</a:t>
            </a:r>
            <a:r>
              <a:rPr lang="en-US" sz="1300" dirty="0"/>
              <a:t> cavities.</a:t>
            </a:r>
          </a:p>
          <a:p>
            <a:endParaRPr lang="en-US" dirty="0" smtClean="0"/>
          </a:p>
          <a:p>
            <a:r>
              <a:rPr lang="en-US" dirty="0" smtClean="0"/>
              <a:t>-gold</a:t>
            </a:r>
            <a:r>
              <a:rPr lang="en-US" baseline="0" dirty="0" smtClean="0"/>
              <a:t> nanoparticles: </a:t>
            </a:r>
            <a:r>
              <a:rPr lang="en-US" baseline="0" dirty="0" err="1" smtClean="0"/>
              <a:t>plasmon</a:t>
            </a:r>
            <a:r>
              <a:rPr lang="en-US" baseline="0" dirty="0" smtClean="0"/>
              <a:t>-enhanced single-photon emission, on the picture depicted AFM images of a single diamond</a:t>
            </a:r>
          </a:p>
          <a:p>
            <a:r>
              <a:rPr lang="en-US" baseline="0" dirty="0" err="1" smtClean="0"/>
              <a:t>nanocrystal</a:t>
            </a:r>
            <a:r>
              <a:rPr lang="en-US" baseline="0" dirty="0" smtClean="0"/>
              <a:t> (left), to which one (middle) or two (right) gold nanoparticles are coupled.</a:t>
            </a:r>
          </a:p>
          <a:p>
            <a:endParaRPr lang="en-US" i="1" baseline="0" dirty="0" smtClean="0"/>
          </a:p>
          <a:p>
            <a:r>
              <a:rPr lang="en-US" i="0" baseline="0" dirty="0" smtClean="0"/>
              <a:t>-diamond </a:t>
            </a:r>
            <a:r>
              <a:rPr lang="en-US" i="0" baseline="0" dirty="0" err="1" smtClean="0"/>
              <a:t>microring</a:t>
            </a:r>
            <a:r>
              <a:rPr lang="en-US" i="0" baseline="0" dirty="0" smtClean="0"/>
              <a:t> resonator: coupling of the zero-phonon line of individual nitrogen vacancies to the modes of </a:t>
            </a:r>
            <a:r>
              <a:rPr lang="en-US" i="0" baseline="0" dirty="0" err="1" smtClean="0"/>
              <a:t>microring</a:t>
            </a:r>
            <a:r>
              <a:rPr lang="en-US" i="0" baseline="0" dirty="0" smtClean="0"/>
              <a:t> resonators fabricated in single-crystal diamond. </a:t>
            </a:r>
          </a:p>
          <a:p>
            <a:endParaRPr lang="en-US" i="0" baseline="0" dirty="0" smtClean="0"/>
          </a:p>
          <a:p>
            <a:r>
              <a:rPr lang="en-US" i="0" baseline="0" dirty="0" smtClean="0"/>
              <a:t>-photonic crystal cavity: zero-phonon transition rate of a nitrogen-vacancy center is enhanced by coupling to a photonic crystal resonator fabricated in </a:t>
            </a:r>
            <a:r>
              <a:rPr lang="en-US" i="0" baseline="0" dirty="0" err="1" smtClean="0"/>
              <a:t>monocrystalline</a:t>
            </a:r>
            <a:r>
              <a:rPr lang="en-US" i="0" baseline="0" dirty="0" smtClean="0"/>
              <a:t> diamond using standard semiconductor fabrication techniques. </a:t>
            </a:r>
          </a:p>
          <a:p>
            <a:endParaRPr lang="en-US" i="0" baseline="0" dirty="0" smtClean="0"/>
          </a:p>
          <a:p>
            <a:endParaRPr lang="en-US" i="0" baseline="0" dirty="0" smtClean="0"/>
          </a:p>
          <a:p>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13</a:t>
            </a:fld>
            <a:endParaRPr lang="en-GB"/>
          </a:p>
        </p:txBody>
      </p:sp>
    </p:spTree>
    <p:extLst>
      <p:ext uri="{BB962C8B-B14F-4D97-AF65-F5344CB8AC3E}">
        <p14:creationId xmlns:p14="http://schemas.microsoft.com/office/powerpoint/2010/main" val="1698237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Our approach takes advantage of the large photonic density of states (PDOS) in a broad range of wavelengths, which is a striking property of HMMs. The PDOS, similar to its electronic counterpart, can be quantified as the volume in k-space between </a:t>
            </a:r>
            <a:r>
              <a:rPr lang="en-US" sz="1300" dirty="0" err="1"/>
              <a:t>isofrequency</a:t>
            </a:r>
            <a:r>
              <a:rPr lang="en-US" sz="1300" dirty="0"/>
              <a:t> surfaces. For extraordinary waves in a uniaxial anisotropic medium with dielectric tensor, </a:t>
            </a:r>
            <a:r>
              <a:rPr lang="en-US" sz="1300" dirty="0" err="1"/>
              <a:t>iso</a:t>
            </a:r>
            <a:r>
              <a:rPr lang="en-US" sz="1300" dirty="0"/>
              <a:t>-frequency surfaces are defined by the following dispersion relation formula. In case of conventional materials, PDOS is equivalent to an infinitesimally thin ellipsoidal shell in k-space. However, in a medium with hyperbolic dispersion hyperboloid shell appears whose volume is infinitely large in the effective medium limit (i.e. broadband singularity in PDOS appears). As a result, such a medium allows the propagation of spatial modes with an arbitrarily large wave vectors. However, in real structures, the maximum value of the wave vector is restricted by the size of the </a:t>
            </a:r>
            <a:r>
              <a:rPr lang="en-US" sz="1300" dirty="0" err="1"/>
              <a:t>metamaterial</a:t>
            </a:r>
            <a:r>
              <a:rPr lang="en-US" sz="1300" dirty="0"/>
              <a:t> unit cell (which is much smaller than the wavelength in a </a:t>
            </a:r>
            <a:r>
              <a:rPr lang="en-US" sz="1300" dirty="0" err="1"/>
              <a:t>metamaterial</a:t>
            </a:r>
            <a:r>
              <a:rPr lang="en-US" sz="1300" dirty="0"/>
              <a:t>).</a:t>
            </a:r>
            <a:endParaRPr lang="en-US" dirty="0"/>
          </a:p>
        </p:txBody>
      </p:sp>
      <p:sp>
        <p:nvSpPr>
          <p:cNvPr id="4" name="Slide Number Placeholder 3"/>
          <p:cNvSpPr>
            <a:spLocks noGrp="1"/>
          </p:cNvSpPr>
          <p:nvPr>
            <p:ph type="sldNum" sz="quarter" idx="10"/>
          </p:nvPr>
        </p:nvSpPr>
        <p:spPr/>
        <p:txBody>
          <a:bodyPr/>
          <a:lstStyle/>
          <a:p>
            <a:pPr>
              <a:defRPr/>
            </a:pPr>
            <a:fld id="{0A8526EF-1BC9-4FFE-904E-55C73CDCCD45}" type="slidenum">
              <a:rPr lang="en-GB" smtClean="0"/>
              <a:pPr>
                <a:defRPr/>
              </a:pPr>
              <a:t>14</a:t>
            </a:fld>
            <a:endParaRPr lang="en-GB"/>
          </a:p>
        </p:txBody>
      </p:sp>
    </p:spTree>
    <p:extLst>
      <p:ext uri="{BB962C8B-B14F-4D97-AF65-F5344CB8AC3E}">
        <p14:creationId xmlns:p14="http://schemas.microsoft.com/office/powerpoint/2010/main" val="1355888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86155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7825" y="115888"/>
            <a:ext cx="2230438" cy="6010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925" y="115888"/>
            <a:ext cx="6540500" cy="6010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0884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4925" y="115888"/>
            <a:ext cx="8923338" cy="4159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485900"/>
            <a:ext cx="4038600" cy="22431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485900"/>
            <a:ext cx="4038600" cy="22431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881438"/>
            <a:ext cx="4038600" cy="224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881438"/>
            <a:ext cx="4038600" cy="224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30758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smtClean="0"/>
              <a:t>Click to edit Master title style</a:t>
            </a:r>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dirty="0"/>
          </a:p>
        </p:txBody>
      </p:sp>
      <p:sp>
        <p:nvSpPr>
          <p:cNvPr id="5" name="Slide Number Placeholder 4"/>
          <p:cNvSpPr>
            <a:spLocks noGrp="1"/>
          </p:cNvSpPr>
          <p:nvPr>
            <p:ph type="sldNum" sz="quarter" idx="12"/>
          </p:nvPr>
        </p:nvSpPr>
        <p:spPr>
          <a:xfrm>
            <a:off x="8599488" y="6553200"/>
            <a:ext cx="381000" cy="254000"/>
          </a:xfrm>
          <a:prstGeom prst="rect">
            <a:avLst/>
          </a:prstGeom>
        </p:spPr>
        <p:txBody>
          <a:bodyPr/>
          <a:lstStyle>
            <a:lvl1pPr>
              <a:defRPr/>
            </a:lvl1pPr>
          </a:lstStyle>
          <a:p>
            <a:pPr>
              <a:defRPr/>
            </a:pPr>
            <a:fld id="{A9C0ACD1-778E-4535-B87B-874AA455B6D1}" type="slidenum">
              <a:rPr lang="en-US"/>
              <a:pPr>
                <a:defRPr/>
              </a:pPr>
              <a:t>‹#›</a:t>
            </a:fld>
            <a:endParaRPr lang="en-US"/>
          </a:p>
        </p:txBody>
      </p:sp>
      <p:sp>
        <p:nvSpPr>
          <p:cNvPr id="6" name="Content Placeholder 5"/>
          <p:cNvSpPr>
            <a:spLocks noGrp="1"/>
          </p:cNvSpPr>
          <p:nvPr>
            <p:ph sz="quarter" idx="13"/>
          </p:nvPr>
        </p:nvSpPr>
        <p:spPr>
          <a:xfrm>
            <a:off x="381000" y="1371600"/>
            <a:ext cx="83820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0800665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atin typeface="+mj-lt"/>
              </a:defRPr>
            </a:lvl1pPr>
          </a:lstStyle>
          <a:p>
            <a:r>
              <a:rPr lang="en-US" dirty="0" smtClean="0"/>
              <a:t>Click to edit Master title style</a:t>
            </a:r>
            <a:endParaRPr lang="en-US" dirty="0"/>
          </a:p>
        </p:txBody>
      </p:sp>
      <p:sp>
        <p:nvSpPr>
          <p:cNvPr id="3" name="Slide Number Placeholder 4"/>
          <p:cNvSpPr>
            <a:spLocks noGrp="1"/>
          </p:cNvSpPr>
          <p:nvPr>
            <p:ph type="sldNum" sz="quarter" idx="10"/>
          </p:nvPr>
        </p:nvSpPr>
        <p:spPr>
          <a:xfrm>
            <a:off x="8599488" y="6553200"/>
            <a:ext cx="381000" cy="254000"/>
          </a:xfrm>
          <a:prstGeom prst="rect">
            <a:avLst/>
          </a:prstGeom>
        </p:spPr>
        <p:txBody>
          <a:bodyPr/>
          <a:lstStyle>
            <a:lvl1pPr>
              <a:defRPr/>
            </a:lvl1pPr>
          </a:lstStyle>
          <a:p>
            <a:pPr>
              <a:defRPr/>
            </a:pPr>
            <a:fld id="{48538206-7307-43B7-9902-2AD569C51F76}" type="slidenum">
              <a:rPr lang="en-US"/>
              <a:pPr>
                <a:defRPr/>
              </a:pPr>
              <a:t>‹#›</a:t>
            </a:fld>
            <a:endParaRPr lang="en-US"/>
          </a:p>
        </p:txBody>
      </p:sp>
      <p:sp>
        <p:nvSpPr>
          <p:cNvPr id="6" name="Content Placeholder 5"/>
          <p:cNvSpPr>
            <a:spLocks noGrp="1"/>
          </p:cNvSpPr>
          <p:nvPr>
            <p:ph sz="quarter" idx="11"/>
          </p:nvPr>
        </p:nvSpPr>
        <p:spPr>
          <a:xfrm>
            <a:off x="762000" y="1447800"/>
            <a:ext cx="77724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06260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16449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ounded Rectangle 3"/>
          <p:cNvSpPr/>
          <p:nvPr userDrawn="1"/>
        </p:nvSpPr>
        <p:spPr bwMode="auto">
          <a:xfrm>
            <a:off x="8741570" y="6569874"/>
            <a:ext cx="250030" cy="250030"/>
          </a:xfrm>
          <a:prstGeom prst="roundRect">
            <a:avLst>
              <a:gd name="adj" fmla="val 23438"/>
            </a:avLst>
          </a:prstGeom>
          <a:solidFill>
            <a:schemeClr val="tx1"/>
          </a:solidFill>
          <a:ln>
            <a:noFill/>
          </a:ln>
          <a:extLst/>
        </p:spPr>
        <p:style>
          <a:lnRef idx="2">
            <a:schemeClr val="dk1"/>
          </a:lnRef>
          <a:fillRef idx="1">
            <a:schemeClr val="lt1"/>
          </a:fillRef>
          <a:effectRef idx="0">
            <a:schemeClr val="dk1"/>
          </a:effectRef>
          <a:fontRef idx="minor">
            <a:schemeClr val="dk1"/>
          </a:fontRef>
        </p:style>
        <p:txBody>
          <a:bodyPr vert="horz" wrap="square" lIns="101193" tIns="50598" rIns="101193" bIns="50598" numCol="1" rtlCol="0" anchor="t" anchorCtr="0" compatLnSpc="1">
            <a:prstTxWarp prst="textNoShape">
              <a:avLst/>
            </a:prstTxWarp>
          </a:bodyPr>
          <a:lstStyle/>
          <a:p>
            <a:pPr marL="323850" indent="-323850" defTabSz="865188"/>
            <a:endParaRPr lang="en-US" smtClean="0">
              <a:solidFill>
                <a:srgbClr val="B31A36"/>
              </a:solidFill>
              <a:latin typeface="Verdana" pitchFamily="34" charset="0"/>
            </a:endParaRPr>
          </a:p>
        </p:txBody>
      </p:sp>
      <p:sp>
        <p:nvSpPr>
          <p:cNvPr id="5" name="TextBox 4"/>
          <p:cNvSpPr txBox="1"/>
          <p:nvPr userDrawn="1"/>
        </p:nvSpPr>
        <p:spPr>
          <a:xfrm>
            <a:off x="8653772" y="6553200"/>
            <a:ext cx="428322" cy="233397"/>
          </a:xfrm>
          <a:prstGeom prst="rect">
            <a:avLst/>
          </a:prstGeom>
          <a:noFill/>
        </p:spPr>
        <p:txBody>
          <a:bodyPr wrap="none" rtlCol="0">
            <a:spAutoFit/>
          </a:bodyPr>
          <a:lstStyle/>
          <a:p>
            <a:pPr algn="ctr">
              <a:lnSpc>
                <a:spcPts val="1100"/>
              </a:lnSpc>
              <a:spcBef>
                <a:spcPts val="0"/>
              </a:spcBef>
              <a:buFontTx/>
              <a:buNone/>
            </a:pPr>
            <a:fld id="{BD567D62-6434-49FE-AAF5-A770722E8ADF}" type="slidenum">
              <a:rPr lang="en-US" sz="1100" smtClean="0">
                <a:solidFill>
                  <a:srgbClr val="FFFFFF"/>
                </a:solidFill>
              </a:rPr>
              <a:pPr algn="ctr">
                <a:lnSpc>
                  <a:spcPts val="1100"/>
                </a:lnSpc>
                <a:spcBef>
                  <a:spcPts val="0"/>
                </a:spcBef>
                <a:buFontTx/>
                <a:buNone/>
              </a:pPr>
              <a:t>‹#›</a:t>
            </a:fld>
            <a:endParaRPr lang="en-US" sz="1100" dirty="0">
              <a:solidFill>
                <a:srgbClr val="FFFFFF"/>
              </a:solidFill>
            </a:endParaRPr>
          </a:p>
        </p:txBody>
      </p:sp>
    </p:spTree>
    <p:extLst>
      <p:ext uri="{BB962C8B-B14F-4D97-AF65-F5344CB8AC3E}">
        <p14:creationId xmlns:p14="http://schemas.microsoft.com/office/powerpoint/2010/main" val="96495439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6" name="Rectangle 5"/>
          <p:cNvSpPr/>
          <p:nvPr userDrawn="1"/>
        </p:nvSpPr>
        <p:spPr>
          <a:xfrm>
            <a:off x="0" y="685800"/>
            <a:ext cx="9144000" cy="6172200"/>
          </a:xfrm>
          <a:prstGeom prst="rect">
            <a:avLst/>
          </a:prstGeom>
          <a:solidFill>
            <a:schemeClr val="tx1"/>
          </a:solidFill>
          <a:ln w="38100">
            <a:solidFill>
              <a:schemeClr val="tx1"/>
            </a:solidFill>
          </a:ln>
        </p:spPr>
        <p:txBody>
          <a:bodyPr wrap="none" rtlCol="0" anchor="ctr">
            <a:spAutoFit/>
          </a:bodyPr>
          <a:lstStyle/>
          <a:p>
            <a:pPr algn="ctr">
              <a:buFontTx/>
              <a:buNone/>
            </a:pPr>
            <a:endParaRPr lang="en-US" dirty="0" err="1">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ounded Rectangle 3"/>
          <p:cNvSpPr/>
          <p:nvPr userDrawn="1"/>
        </p:nvSpPr>
        <p:spPr bwMode="auto">
          <a:xfrm>
            <a:off x="8741570" y="6684170"/>
            <a:ext cx="250030" cy="250030"/>
          </a:xfrm>
          <a:prstGeom prst="roundRect">
            <a:avLst>
              <a:gd name="adj" fmla="val 23438"/>
            </a:avLst>
          </a:prstGeom>
          <a:solidFill>
            <a:schemeClr val="bg1"/>
          </a:solidFill>
          <a:ln>
            <a:noFill/>
          </a:ln>
          <a:extLst/>
        </p:spPr>
        <p:style>
          <a:lnRef idx="2">
            <a:schemeClr val="dk1"/>
          </a:lnRef>
          <a:fillRef idx="1">
            <a:schemeClr val="lt1"/>
          </a:fillRef>
          <a:effectRef idx="0">
            <a:schemeClr val="dk1"/>
          </a:effectRef>
          <a:fontRef idx="minor">
            <a:schemeClr val="dk1"/>
          </a:fontRef>
        </p:style>
        <p:txBody>
          <a:bodyPr vert="horz" wrap="square" lIns="101193" tIns="50598" rIns="101193" bIns="50598" numCol="1" rtlCol="0" anchor="t" anchorCtr="0" compatLnSpc="1">
            <a:prstTxWarp prst="textNoShape">
              <a:avLst/>
            </a:prstTxWarp>
          </a:bodyPr>
          <a:lstStyle/>
          <a:p>
            <a:pPr marL="323850" indent="-323850" defTabSz="865188"/>
            <a:endParaRPr lang="en-US" smtClean="0">
              <a:solidFill>
                <a:srgbClr val="B31A36"/>
              </a:solidFill>
              <a:latin typeface="Verdana" pitchFamily="34" charset="0"/>
            </a:endParaRPr>
          </a:p>
        </p:txBody>
      </p:sp>
      <p:sp>
        <p:nvSpPr>
          <p:cNvPr id="5" name="TextBox 4"/>
          <p:cNvSpPr txBox="1"/>
          <p:nvPr userDrawn="1"/>
        </p:nvSpPr>
        <p:spPr>
          <a:xfrm>
            <a:off x="8653772" y="6667496"/>
            <a:ext cx="428322" cy="233397"/>
          </a:xfrm>
          <a:prstGeom prst="rect">
            <a:avLst/>
          </a:prstGeom>
          <a:noFill/>
        </p:spPr>
        <p:txBody>
          <a:bodyPr wrap="none" rtlCol="0">
            <a:spAutoFit/>
          </a:bodyPr>
          <a:lstStyle/>
          <a:p>
            <a:pPr algn="ctr">
              <a:lnSpc>
                <a:spcPts val="1100"/>
              </a:lnSpc>
              <a:spcBef>
                <a:spcPts val="0"/>
              </a:spcBef>
              <a:buFontTx/>
              <a:buNone/>
            </a:pPr>
            <a:fld id="{BD567D62-6434-49FE-AAF5-A770722E8ADF}" type="slidenum">
              <a:rPr lang="en-US" sz="1100" smtClean="0">
                <a:solidFill>
                  <a:srgbClr val="000000"/>
                </a:solidFill>
              </a:rPr>
              <a:pPr algn="ctr">
                <a:lnSpc>
                  <a:spcPts val="1100"/>
                </a:lnSpc>
                <a:spcBef>
                  <a:spcPts val="0"/>
                </a:spcBef>
                <a:buFontTx/>
                <a:buNone/>
              </a:pPr>
              <a:t>‹#›</a:t>
            </a:fld>
            <a:endParaRPr lang="en-US" sz="1100" dirty="0">
              <a:solidFill>
                <a:srgbClr val="000000"/>
              </a:solidFill>
            </a:endParaRPr>
          </a:p>
        </p:txBody>
      </p:sp>
    </p:spTree>
    <p:extLst>
      <p:ext uri="{BB962C8B-B14F-4D97-AF65-F5344CB8AC3E}">
        <p14:creationId xmlns:p14="http://schemas.microsoft.com/office/powerpoint/2010/main" val="16750460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350550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5900"/>
            <a:ext cx="4038600" cy="4640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5900"/>
            <a:ext cx="4038600" cy="4640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4186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3632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ounded Rectangle 3"/>
          <p:cNvSpPr/>
          <p:nvPr userDrawn="1"/>
        </p:nvSpPr>
        <p:spPr bwMode="auto">
          <a:xfrm>
            <a:off x="8741570" y="6569874"/>
            <a:ext cx="250030" cy="250030"/>
          </a:xfrm>
          <a:prstGeom prst="roundRect">
            <a:avLst>
              <a:gd name="adj" fmla="val 23438"/>
            </a:avLst>
          </a:prstGeom>
          <a:solidFill>
            <a:schemeClr val="tx1"/>
          </a:solidFill>
          <a:ln>
            <a:noFill/>
          </a:ln>
          <a:extLst/>
        </p:spPr>
        <p:style>
          <a:lnRef idx="2">
            <a:schemeClr val="dk1"/>
          </a:lnRef>
          <a:fillRef idx="1">
            <a:schemeClr val="lt1"/>
          </a:fillRef>
          <a:effectRef idx="0">
            <a:schemeClr val="dk1"/>
          </a:effectRef>
          <a:fontRef idx="minor">
            <a:schemeClr val="dk1"/>
          </a:fontRef>
        </p:style>
        <p:txBody>
          <a:bodyPr vert="horz" wrap="square" lIns="101193" tIns="50598" rIns="101193" bIns="50598" numCol="1" rtlCol="0" anchor="t" anchorCtr="0" compatLnSpc="1">
            <a:prstTxWarp prst="textNoShape">
              <a:avLst/>
            </a:prstTxWarp>
          </a:bodyPr>
          <a:lstStyle/>
          <a:p>
            <a:pPr marL="323850" marR="0" indent="-323850" algn="l" defTabSz="865188" rtl="0" eaLnBrk="1" fontAlgn="base" latinLnBrk="0" hangingPunct="1">
              <a:lnSpc>
                <a:spcPct val="100000"/>
              </a:lnSpc>
              <a:spcBef>
                <a:spcPct val="20000"/>
              </a:spcBef>
              <a:spcAft>
                <a:spcPct val="0"/>
              </a:spcAft>
              <a:buClrTx/>
              <a:buSzTx/>
              <a:buFontTx/>
              <a:buChar char="•"/>
              <a:tabLst/>
            </a:pPr>
            <a:endParaRPr kumimoji="0" lang="en-US" sz="1900" b="0" i="0" u="none" strike="noStrike" cap="none" normalizeH="0" baseline="0" smtClean="0">
              <a:ln>
                <a:noFill/>
              </a:ln>
              <a:solidFill>
                <a:srgbClr val="B31A36"/>
              </a:solidFill>
              <a:effectLst/>
              <a:latin typeface="Verdana" pitchFamily="34" charset="0"/>
            </a:endParaRPr>
          </a:p>
        </p:txBody>
      </p:sp>
      <p:sp>
        <p:nvSpPr>
          <p:cNvPr id="5" name="TextBox 4"/>
          <p:cNvSpPr txBox="1"/>
          <p:nvPr userDrawn="1"/>
        </p:nvSpPr>
        <p:spPr>
          <a:xfrm>
            <a:off x="8653772" y="6553200"/>
            <a:ext cx="428322" cy="233397"/>
          </a:xfrm>
          <a:prstGeom prst="rect">
            <a:avLst/>
          </a:prstGeom>
          <a:noFill/>
        </p:spPr>
        <p:txBody>
          <a:bodyPr wrap="none" rtlCol="0">
            <a:spAutoFit/>
          </a:bodyPr>
          <a:lstStyle/>
          <a:p>
            <a:pPr algn="ctr">
              <a:lnSpc>
                <a:spcPts val="1100"/>
              </a:lnSpc>
              <a:spcBef>
                <a:spcPts val="0"/>
              </a:spcBef>
              <a:buNone/>
            </a:pPr>
            <a:fld id="{BD567D62-6434-49FE-AAF5-A770722E8ADF}" type="slidenum">
              <a:rPr lang="en-US" sz="1100" smtClean="0">
                <a:solidFill>
                  <a:schemeClr val="bg1"/>
                </a:solidFill>
              </a:rPr>
              <a:pPr algn="ctr">
                <a:lnSpc>
                  <a:spcPts val="1100"/>
                </a:lnSpc>
                <a:spcBef>
                  <a:spcPts val="0"/>
                </a:spcBef>
                <a:buNone/>
              </a:pPr>
              <a:t>‹#›</a:t>
            </a:fld>
            <a:endParaRPr lang="en-US" sz="1100" dirty="0">
              <a:solidFill>
                <a:schemeClr val="bg1"/>
              </a:solidFill>
            </a:endParaRPr>
          </a:p>
        </p:txBody>
      </p:sp>
    </p:spTree>
    <p:extLst>
      <p:ext uri="{BB962C8B-B14F-4D97-AF65-F5344CB8AC3E}">
        <p14:creationId xmlns:p14="http://schemas.microsoft.com/office/powerpoint/2010/main" val="356910005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9374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67916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1823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7825" y="115888"/>
            <a:ext cx="2230438" cy="6010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925" y="115888"/>
            <a:ext cx="6540500" cy="6010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70424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4925" y="115888"/>
            <a:ext cx="8923338" cy="4159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485900"/>
            <a:ext cx="4038600" cy="22431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485900"/>
            <a:ext cx="4038600" cy="22431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881438"/>
            <a:ext cx="4038600" cy="224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881438"/>
            <a:ext cx="4038600" cy="224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5331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6" name="Rectangle 5"/>
          <p:cNvSpPr/>
          <p:nvPr userDrawn="1"/>
        </p:nvSpPr>
        <p:spPr>
          <a:xfrm>
            <a:off x="0" y="685800"/>
            <a:ext cx="9144000" cy="6172200"/>
          </a:xfrm>
          <a:prstGeom prst="rect">
            <a:avLst/>
          </a:prstGeom>
          <a:solidFill>
            <a:schemeClr val="tx1"/>
          </a:solidFill>
          <a:ln w="38100">
            <a:solidFill>
              <a:schemeClr val="tx1"/>
            </a:solidFill>
          </a:ln>
        </p:spPr>
        <p:txBody>
          <a:bodyPr wrap="none" rtlCol="0" anchor="ctr">
            <a:spAutoFit/>
          </a:bodyPr>
          <a:lstStyle/>
          <a:p>
            <a:pPr algn="ctr">
              <a:buNone/>
            </a:pPr>
            <a:endParaRPr lang="en-US" dirty="0" err="1">
              <a:solidFill>
                <a:schemeClr val="tx1"/>
              </a:solidFill>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ounded Rectangle 3"/>
          <p:cNvSpPr/>
          <p:nvPr userDrawn="1"/>
        </p:nvSpPr>
        <p:spPr bwMode="auto">
          <a:xfrm>
            <a:off x="8741570" y="6684170"/>
            <a:ext cx="250030" cy="250030"/>
          </a:xfrm>
          <a:prstGeom prst="roundRect">
            <a:avLst>
              <a:gd name="adj" fmla="val 23438"/>
            </a:avLst>
          </a:prstGeom>
          <a:solidFill>
            <a:schemeClr val="bg1"/>
          </a:solidFill>
          <a:ln>
            <a:noFill/>
          </a:ln>
          <a:extLst/>
        </p:spPr>
        <p:style>
          <a:lnRef idx="2">
            <a:schemeClr val="dk1"/>
          </a:lnRef>
          <a:fillRef idx="1">
            <a:schemeClr val="lt1"/>
          </a:fillRef>
          <a:effectRef idx="0">
            <a:schemeClr val="dk1"/>
          </a:effectRef>
          <a:fontRef idx="minor">
            <a:schemeClr val="dk1"/>
          </a:fontRef>
        </p:style>
        <p:txBody>
          <a:bodyPr vert="horz" wrap="square" lIns="101193" tIns="50598" rIns="101193" bIns="50598" numCol="1" rtlCol="0" anchor="t" anchorCtr="0" compatLnSpc="1">
            <a:prstTxWarp prst="textNoShape">
              <a:avLst/>
            </a:prstTxWarp>
          </a:bodyPr>
          <a:lstStyle/>
          <a:p>
            <a:pPr marL="323850" marR="0" indent="-323850" algn="l" defTabSz="865188" rtl="0" eaLnBrk="1" fontAlgn="base" latinLnBrk="0" hangingPunct="1">
              <a:lnSpc>
                <a:spcPct val="100000"/>
              </a:lnSpc>
              <a:spcBef>
                <a:spcPct val="20000"/>
              </a:spcBef>
              <a:spcAft>
                <a:spcPct val="0"/>
              </a:spcAft>
              <a:buClrTx/>
              <a:buSzTx/>
              <a:buFontTx/>
              <a:buChar char="•"/>
              <a:tabLst/>
            </a:pPr>
            <a:endParaRPr kumimoji="0" lang="en-US" sz="1900" b="0" i="0" u="none" strike="noStrike" cap="none" normalizeH="0" baseline="0" smtClean="0">
              <a:ln>
                <a:noFill/>
              </a:ln>
              <a:solidFill>
                <a:srgbClr val="B31A36"/>
              </a:solidFill>
              <a:effectLst/>
              <a:latin typeface="Verdana" pitchFamily="34" charset="0"/>
            </a:endParaRPr>
          </a:p>
        </p:txBody>
      </p:sp>
      <p:sp>
        <p:nvSpPr>
          <p:cNvPr id="5" name="TextBox 4"/>
          <p:cNvSpPr txBox="1"/>
          <p:nvPr userDrawn="1"/>
        </p:nvSpPr>
        <p:spPr>
          <a:xfrm>
            <a:off x="8653772" y="6667496"/>
            <a:ext cx="428322" cy="233397"/>
          </a:xfrm>
          <a:prstGeom prst="rect">
            <a:avLst/>
          </a:prstGeom>
          <a:noFill/>
        </p:spPr>
        <p:txBody>
          <a:bodyPr wrap="none" rtlCol="0">
            <a:spAutoFit/>
          </a:bodyPr>
          <a:lstStyle/>
          <a:p>
            <a:pPr algn="ctr">
              <a:lnSpc>
                <a:spcPts val="1100"/>
              </a:lnSpc>
              <a:spcBef>
                <a:spcPts val="0"/>
              </a:spcBef>
              <a:buNone/>
            </a:pPr>
            <a:fld id="{BD567D62-6434-49FE-AAF5-A770722E8ADF}" type="slidenum">
              <a:rPr lang="en-US" sz="1100" smtClean="0">
                <a:solidFill>
                  <a:schemeClr val="tx1"/>
                </a:solidFill>
              </a:rPr>
              <a:pPr algn="ctr">
                <a:lnSpc>
                  <a:spcPts val="1100"/>
                </a:lnSpc>
                <a:spcBef>
                  <a:spcPts val="0"/>
                </a:spcBef>
                <a:buNone/>
              </a:pPr>
              <a:t>‹#›</a:t>
            </a:fld>
            <a:endParaRPr lang="en-US" sz="1100" dirty="0">
              <a:solidFill>
                <a:schemeClr val="tx1"/>
              </a:solidFill>
            </a:endParaRPr>
          </a:p>
        </p:txBody>
      </p:sp>
    </p:spTree>
    <p:extLst>
      <p:ext uri="{BB962C8B-B14F-4D97-AF65-F5344CB8AC3E}">
        <p14:creationId xmlns:p14="http://schemas.microsoft.com/office/powerpoint/2010/main" val="1030220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29575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5900"/>
            <a:ext cx="4038600" cy="4640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5900"/>
            <a:ext cx="4038600" cy="4640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00372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3714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1415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54737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672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3822" name="Group 63"/>
          <p:cNvGrpSpPr>
            <a:grpSpLocks/>
          </p:cNvGrpSpPr>
          <p:nvPr/>
        </p:nvGrpSpPr>
        <p:grpSpPr bwMode="auto">
          <a:xfrm>
            <a:off x="3959225" y="0"/>
            <a:ext cx="5184775" cy="647700"/>
            <a:chOff x="3175" y="0"/>
            <a:chExt cx="9140825" cy="373063"/>
          </a:xfrm>
        </p:grpSpPr>
        <p:sp>
          <p:nvSpPr>
            <p:cNvPr id="60" name="Rectangle 4"/>
            <p:cNvSpPr>
              <a:spLocks noChangeArrowheads="1"/>
            </p:cNvSpPr>
            <p:nvPr userDrawn="1"/>
          </p:nvSpPr>
          <p:spPr bwMode="auto">
            <a:xfrm>
              <a:off x="3175" y="0"/>
              <a:ext cx="9140825" cy="373063"/>
            </a:xfrm>
            <a:prstGeom prst="rect">
              <a:avLst/>
            </a:prstGeom>
            <a:solidFill>
              <a:srgbClr val="FBDC57"/>
            </a:solidFill>
            <a:ln>
              <a:noFill/>
            </a:ln>
          </p:spPr>
          <p:txBody>
            <a:bodyPr/>
            <a:lstStyle/>
            <a:p>
              <a:pPr>
                <a:spcBef>
                  <a:spcPct val="0"/>
                </a:spcBef>
                <a:buFontTx/>
                <a:buNone/>
              </a:pPr>
              <a:endParaRPr lang="en-US" sz="1800">
                <a:solidFill>
                  <a:schemeClr val="tx1"/>
                </a:solidFill>
                <a:latin typeface="Calibri" pitchFamily="34" charset="0"/>
              </a:endParaRPr>
            </a:p>
          </p:txBody>
        </p:sp>
        <p:sp>
          <p:nvSpPr>
            <p:cNvPr id="61" name="Freeform 7"/>
            <p:cNvSpPr>
              <a:spLocks/>
            </p:cNvSpPr>
            <p:nvPr userDrawn="1"/>
          </p:nvSpPr>
          <p:spPr bwMode="auto">
            <a:xfrm>
              <a:off x="367017" y="0"/>
              <a:ext cx="7008152" cy="373063"/>
            </a:xfrm>
            <a:custGeom>
              <a:avLst/>
              <a:gdLst>
                <a:gd name="T0" fmla="*/ 2018 w 2088"/>
                <a:gd name="T1" fmla="*/ 31 h 111"/>
                <a:gd name="T2" fmla="*/ 2047 w 2088"/>
                <a:gd name="T3" fmla="*/ 77 h 111"/>
                <a:gd name="T4" fmla="*/ 2063 w 2088"/>
                <a:gd name="T5" fmla="*/ 98 h 111"/>
                <a:gd name="T6" fmla="*/ 2088 w 2088"/>
                <a:gd name="T7" fmla="*/ 111 h 111"/>
                <a:gd name="T8" fmla="*/ 0 w 2088"/>
                <a:gd name="T9" fmla="*/ 111 h 111"/>
                <a:gd name="T10" fmla="*/ 0 w 2088"/>
                <a:gd name="T11" fmla="*/ 0 h 111"/>
                <a:gd name="T12" fmla="*/ 1963 w 2088"/>
                <a:gd name="T13" fmla="*/ 0 h 111"/>
                <a:gd name="T14" fmla="*/ 1997 w 2088"/>
                <a:gd name="T15" fmla="*/ 9 h 111"/>
                <a:gd name="T16" fmla="*/ 2018 w 2088"/>
                <a:gd name="T17"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8" h="111">
                  <a:moveTo>
                    <a:pt x="2018" y="31"/>
                  </a:moveTo>
                  <a:cubicBezTo>
                    <a:pt x="2047" y="77"/>
                    <a:pt x="2047" y="77"/>
                    <a:pt x="2047" y="77"/>
                  </a:cubicBezTo>
                  <a:cubicBezTo>
                    <a:pt x="2047" y="77"/>
                    <a:pt x="2055" y="91"/>
                    <a:pt x="2063" y="98"/>
                  </a:cubicBezTo>
                  <a:cubicBezTo>
                    <a:pt x="2073" y="106"/>
                    <a:pt x="2088" y="111"/>
                    <a:pt x="2088" y="111"/>
                  </a:cubicBezTo>
                  <a:cubicBezTo>
                    <a:pt x="0" y="111"/>
                    <a:pt x="0" y="111"/>
                    <a:pt x="0" y="111"/>
                  </a:cubicBezTo>
                  <a:cubicBezTo>
                    <a:pt x="0" y="0"/>
                    <a:pt x="0" y="0"/>
                    <a:pt x="0" y="0"/>
                  </a:cubicBezTo>
                  <a:cubicBezTo>
                    <a:pt x="1963" y="0"/>
                    <a:pt x="1963" y="0"/>
                    <a:pt x="1963" y="0"/>
                  </a:cubicBezTo>
                  <a:cubicBezTo>
                    <a:pt x="1963" y="0"/>
                    <a:pt x="1984" y="0"/>
                    <a:pt x="1997" y="9"/>
                  </a:cubicBezTo>
                  <a:cubicBezTo>
                    <a:pt x="2010" y="18"/>
                    <a:pt x="2018" y="31"/>
                    <a:pt x="2018" y="31"/>
                  </a:cubicBezTo>
                  <a:close/>
                </a:path>
              </a:pathLst>
            </a:custGeom>
            <a:solidFill>
              <a:srgbClr val="FFC000"/>
            </a:solidFill>
            <a:ln>
              <a:noFill/>
            </a:ln>
          </p:spPr>
          <p:txBody>
            <a:bodyPr/>
            <a:lstStyle/>
            <a:p>
              <a:pPr fontAlgn="auto">
                <a:spcBef>
                  <a:spcPts val="0"/>
                </a:spcBef>
                <a:spcAft>
                  <a:spcPts val="0"/>
                </a:spcAft>
                <a:buFontTx/>
                <a:buNone/>
                <a:defRPr/>
              </a:pPr>
              <a:endParaRPr lang="en-US" sz="1800">
                <a:solidFill>
                  <a:schemeClr val="tx1"/>
                </a:solidFill>
                <a:latin typeface="+mn-lt"/>
              </a:endParaRPr>
            </a:p>
          </p:txBody>
        </p:sp>
        <p:sp>
          <p:nvSpPr>
            <p:cNvPr id="62" name="Freeform 12"/>
            <p:cNvSpPr>
              <a:spLocks/>
            </p:cNvSpPr>
            <p:nvPr userDrawn="1"/>
          </p:nvSpPr>
          <p:spPr bwMode="auto">
            <a:xfrm>
              <a:off x="243870" y="0"/>
              <a:ext cx="7008152" cy="373063"/>
            </a:xfrm>
            <a:custGeom>
              <a:avLst/>
              <a:gdLst>
                <a:gd name="T0" fmla="*/ 2018 w 2088"/>
                <a:gd name="T1" fmla="*/ 31 h 111"/>
                <a:gd name="T2" fmla="*/ 2047 w 2088"/>
                <a:gd name="T3" fmla="*/ 77 h 111"/>
                <a:gd name="T4" fmla="*/ 2063 w 2088"/>
                <a:gd name="T5" fmla="*/ 98 h 111"/>
                <a:gd name="T6" fmla="*/ 2088 w 2088"/>
                <a:gd name="T7" fmla="*/ 111 h 111"/>
                <a:gd name="T8" fmla="*/ 0 w 2088"/>
                <a:gd name="T9" fmla="*/ 111 h 111"/>
                <a:gd name="T10" fmla="*/ 0 w 2088"/>
                <a:gd name="T11" fmla="*/ 0 h 111"/>
                <a:gd name="T12" fmla="*/ 1963 w 2088"/>
                <a:gd name="T13" fmla="*/ 0 h 111"/>
                <a:gd name="T14" fmla="*/ 1997 w 2088"/>
                <a:gd name="T15" fmla="*/ 9 h 111"/>
                <a:gd name="T16" fmla="*/ 2018 w 2088"/>
                <a:gd name="T17"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8" h="111">
                  <a:moveTo>
                    <a:pt x="2018" y="31"/>
                  </a:moveTo>
                  <a:cubicBezTo>
                    <a:pt x="2047" y="77"/>
                    <a:pt x="2047" y="77"/>
                    <a:pt x="2047" y="77"/>
                  </a:cubicBezTo>
                  <a:cubicBezTo>
                    <a:pt x="2047" y="77"/>
                    <a:pt x="2055" y="91"/>
                    <a:pt x="2063" y="98"/>
                  </a:cubicBezTo>
                  <a:cubicBezTo>
                    <a:pt x="2073" y="106"/>
                    <a:pt x="2088" y="111"/>
                    <a:pt x="2088" y="111"/>
                  </a:cubicBezTo>
                  <a:cubicBezTo>
                    <a:pt x="0" y="111"/>
                    <a:pt x="0" y="111"/>
                    <a:pt x="0" y="111"/>
                  </a:cubicBezTo>
                  <a:cubicBezTo>
                    <a:pt x="0" y="0"/>
                    <a:pt x="0" y="0"/>
                    <a:pt x="0" y="0"/>
                  </a:cubicBezTo>
                  <a:cubicBezTo>
                    <a:pt x="1963" y="0"/>
                    <a:pt x="1963" y="0"/>
                    <a:pt x="1963" y="0"/>
                  </a:cubicBezTo>
                  <a:cubicBezTo>
                    <a:pt x="1963" y="0"/>
                    <a:pt x="1984" y="0"/>
                    <a:pt x="1997" y="9"/>
                  </a:cubicBezTo>
                  <a:cubicBezTo>
                    <a:pt x="2010" y="18"/>
                    <a:pt x="2018" y="31"/>
                    <a:pt x="2018" y="31"/>
                  </a:cubicBezTo>
                  <a:close/>
                </a:path>
              </a:pathLst>
            </a:custGeom>
            <a:solidFill>
              <a:srgbClr val="FF9900"/>
            </a:solidFill>
            <a:ln>
              <a:noFill/>
            </a:ln>
          </p:spPr>
          <p:txBody>
            <a:bodyPr/>
            <a:lstStyle/>
            <a:p>
              <a:pPr fontAlgn="auto">
                <a:spcBef>
                  <a:spcPts val="0"/>
                </a:spcBef>
                <a:spcAft>
                  <a:spcPts val="0"/>
                </a:spcAft>
                <a:buFontTx/>
                <a:buNone/>
                <a:defRPr/>
              </a:pPr>
              <a:endParaRPr lang="en-US" sz="1800">
                <a:solidFill>
                  <a:schemeClr val="tx1"/>
                </a:solidFill>
                <a:latin typeface="+mn-lt"/>
              </a:endParaRPr>
            </a:p>
          </p:txBody>
        </p:sp>
        <p:sp>
          <p:nvSpPr>
            <p:cNvPr id="63" name="Freeform 15"/>
            <p:cNvSpPr>
              <a:spLocks/>
            </p:cNvSpPr>
            <p:nvPr userDrawn="1"/>
          </p:nvSpPr>
          <p:spPr bwMode="auto">
            <a:xfrm>
              <a:off x="3175" y="0"/>
              <a:ext cx="7013750" cy="373063"/>
            </a:xfrm>
            <a:custGeom>
              <a:avLst/>
              <a:gdLst>
                <a:gd name="T0" fmla="*/ 2018 w 2088"/>
                <a:gd name="T1" fmla="*/ 31 h 111"/>
                <a:gd name="T2" fmla="*/ 2047 w 2088"/>
                <a:gd name="T3" fmla="*/ 77 h 111"/>
                <a:gd name="T4" fmla="*/ 2063 w 2088"/>
                <a:gd name="T5" fmla="*/ 98 h 111"/>
                <a:gd name="T6" fmla="*/ 2088 w 2088"/>
                <a:gd name="T7" fmla="*/ 111 h 111"/>
                <a:gd name="T8" fmla="*/ 0 w 2088"/>
                <a:gd name="T9" fmla="*/ 111 h 111"/>
                <a:gd name="T10" fmla="*/ 0 w 2088"/>
                <a:gd name="T11" fmla="*/ 0 h 111"/>
                <a:gd name="T12" fmla="*/ 1963 w 2088"/>
                <a:gd name="T13" fmla="*/ 0 h 111"/>
                <a:gd name="T14" fmla="*/ 1997 w 2088"/>
                <a:gd name="T15" fmla="*/ 9 h 111"/>
                <a:gd name="T16" fmla="*/ 2018 w 2088"/>
                <a:gd name="T17"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8" h="111">
                  <a:moveTo>
                    <a:pt x="2018" y="31"/>
                  </a:moveTo>
                  <a:cubicBezTo>
                    <a:pt x="2047" y="77"/>
                    <a:pt x="2047" y="77"/>
                    <a:pt x="2047" y="77"/>
                  </a:cubicBezTo>
                  <a:cubicBezTo>
                    <a:pt x="2047" y="77"/>
                    <a:pt x="2055" y="91"/>
                    <a:pt x="2063" y="98"/>
                  </a:cubicBezTo>
                  <a:cubicBezTo>
                    <a:pt x="2073" y="106"/>
                    <a:pt x="2088" y="111"/>
                    <a:pt x="2088" y="111"/>
                  </a:cubicBezTo>
                  <a:cubicBezTo>
                    <a:pt x="0" y="111"/>
                    <a:pt x="0" y="111"/>
                    <a:pt x="0" y="111"/>
                  </a:cubicBezTo>
                  <a:cubicBezTo>
                    <a:pt x="0" y="0"/>
                    <a:pt x="0" y="0"/>
                    <a:pt x="0" y="0"/>
                  </a:cubicBezTo>
                  <a:cubicBezTo>
                    <a:pt x="1963" y="0"/>
                    <a:pt x="1963" y="0"/>
                    <a:pt x="1963" y="0"/>
                  </a:cubicBezTo>
                  <a:cubicBezTo>
                    <a:pt x="1963" y="0"/>
                    <a:pt x="1984" y="0"/>
                    <a:pt x="1997" y="9"/>
                  </a:cubicBezTo>
                  <a:cubicBezTo>
                    <a:pt x="2010" y="18"/>
                    <a:pt x="2018" y="31"/>
                    <a:pt x="2018" y="31"/>
                  </a:cubicBezTo>
                  <a:close/>
                </a:path>
              </a:pathLst>
            </a:custGeom>
            <a:solidFill>
              <a:schemeClr val="tx1"/>
            </a:solidFill>
            <a:ln>
              <a:noFill/>
            </a:ln>
          </p:spPr>
          <p:txBody>
            <a:bodyPr/>
            <a:lstStyle/>
            <a:p>
              <a:pPr fontAlgn="auto">
                <a:spcBef>
                  <a:spcPts val="0"/>
                </a:spcBef>
                <a:spcAft>
                  <a:spcPts val="0"/>
                </a:spcAft>
                <a:buFontTx/>
                <a:buNone/>
                <a:defRPr/>
              </a:pPr>
              <a:endParaRPr lang="en-US" sz="1800">
                <a:solidFill>
                  <a:schemeClr val="tx1"/>
                </a:solidFill>
                <a:latin typeface="+mn-lt"/>
              </a:endParaRPr>
            </a:p>
          </p:txBody>
        </p:sp>
      </p:grpSp>
      <p:sp>
        <p:nvSpPr>
          <p:cNvPr id="2" name="Rectangle 1"/>
          <p:cNvSpPr>
            <a:spLocks noChangeArrowheads="1"/>
          </p:cNvSpPr>
          <p:nvPr/>
        </p:nvSpPr>
        <p:spPr bwMode="auto">
          <a:xfrm>
            <a:off x="0" y="0"/>
            <a:ext cx="4067175" cy="647700"/>
          </a:xfrm>
          <a:prstGeom prst="rect">
            <a:avLst/>
          </a:prstGeom>
          <a:solidFill>
            <a:schemeClr val="tx1"/>
          </a:solidFill>
          <a:ln>
            <a:noFill/>
          </a:ln>
          <a:extLst>
            <a:ext uri="{91240B29-F687-4F45-9708-019B960494DF}">
              <a14:hiddenLine xmlns:a14="http://schemas.microsoft.com/office/drawing/2010/main" w="25400" algn="ctr">
                <a:solidFill>
                  <a:schemeClr val="tx1"/>
                </a:solidFill>
                <a:miter lim="800000"/>
                <a:headEnd/>
                <a:tailEnd/>
              </a14:hiddenLine>
            </a:ext>
          </a:extLst>
        </p:spPr>
        <p:txBody>
          <a:bodyPr anchor="ctr"/>
          <a:lstStyle/>
          <a:p>
            <a:pPr algn="ctr">
              <a:spcBef>
                <a:spcPct val="0"/>
              </a:spcBef>
              <a:buFontTx/>
              <a:buNone/>
            </a:pPr>
            <a:endParaRPr lang="en-US" sz="1800">
              <a:solidFill>
                <a:srgbClr val="FFFFFF"/>
              </a:solidFill>
              <a:latin typeface="Calibri" pitchFamily="34" charset="0"/>
            </a:endParaRPr>
          </a:p>
        </p:txBody>
      </p:sp>
      <p:sp>
        <p:nvSpPr>
          <p:cNvPr id="33798" name="Rectangle 6"/>
          <p:cNvSpPr>
            <a:spLocks noGrp="1" noChangeArrowheads="1"/>
          </p:cNvSpPr>
          <p:nvPr>
            <p:ph type="body" idx="1"/>
          </p:nvPr>
        </p:nvSpPr>
        <p:spPr bwMode="auto">
          <a:xfrm>
            <a:off x="457200" y="1485900"/>
            <a:ext cx="8229600" cy="464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6490" tIns="43246" rIns="86490" bIns="4324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3797" name="Rectangle 5"/>
          <p:cNvSpPr>
            <a:spLocks noGrp="1" noChangeAspect="1" noChangeArrowheads="1"/>
          </p:cNvSpPr>
          <p:nvPr>
            <p:ph type="title"/>
          </p:nvPr>
        </p:nvSpPr>
        <p:spPr bwMode="auto">
          <a:xfrm>
            <a:off x="34925" y="115888"/>
            <a:ext cx="7661275" cy="415925"/>
          </a:xfrm>
          <a:prstGeom prst="rect">
            <a:avLst/>
          </a:prstGeom>
          <a:noFill/>
          <a:ln>
            <a:noFill/>
          </a:ln>
          <a:effectLst/>
          <a:extLst>
            <a:ext uri="{909E8E84-426E-40DD-AFC4-6F175D3DCCD1}">
              <a14:hiddenFill xmlns:a14="http://schemas.microsoft.com/office/drawing/2010/main">
                <a:solidFill>
                  <a:srgbClr val="0A357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6490" tIns="43246" rIns="86490" bIns="43246" numCol="1" anchor="ctr" anchorCtr="0" compatLnSpc="1">
            <a:prstTxWarp prst="textNoShape">
              <a:avLst/>
            </a:prstTxWarp>
          </a:bodyPr>
          <a:lstStyle/>
          <a:p>
            <a:pPr lvl="0"/>
            <a:r>
              <a:rPr lang="en-US" smtClean="0"/>
              <a:t>Click to edit Master title style</a:t>
            </a:r>
          </a:p>
        </p:txBody>
      </p:sp>
      <p:sp>
        <p:nvSpPr>
          <p:cNvPr id="33829" name="Rectangle 37"/>
          <p:cNvSpPr>
            <a:spLocks noChangeArrowheads="1"/>
          </p:cNvSpPr>
          <p:nvPr/>
        </p:nvSpPr>
        <p:spPr bwMode="auto">
          <a:xfrm>
            <a:off x="0" y="0"/>
            <a:ext cx="9144000" cy="6858000"/>
          </a:xfrm>
          <a:prstGeom prst="rect">
            <a:avLst/>
          </a:prstGeom>
          <a:noFill/>
          <a:ln w="381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1193" tIns="50598" rIns="101193" bIns="50598" anchor="ctr"/>
          <a:lstStyle/>
          <a:p>
            <a:endParaRPr lang="en-US"/>
          </a:p>
        </p:txBody>
      </p:sp>
      <p:sp>
        <p:nvSpPr>
          <p:cNvPr id="33830" name="Line 38"/>
          <p:cNvSpPr>
            <a:spLocks noChangeShapeType="1"/>
          </p:cNvSpPr>
          <p:nvPr/>
        </p:nvSpPr>
        <p:spPr bwMode="auto">
          <a:xfrm>
            <a:off x="0" y="647700"/>
            <a:ext cx="91440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193" tIns="50598" rIns="101193" bIns="50598"/>
          <a:lstStyle/>
          <a:p>
            <a:endParaRPr lang="en-US"/>
          </a:p>
        </p:txBody>
      </p:sp>
      <p:pic>
        <p:nvPicPr>
          <p:cNvPr id="33832" name="Picture 40" descr="Purdue"/>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67675" y="122238"/>
            <a:ext cx="1006475" cy="334962"/>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88" r:id="rId3"/>
    <p:sldLayoutId id="2147483676" r:id="rId4"/>
    <p:sldLayoutId id="2147483677" r:id="rId5"/>
    <p:sldLayoutId id="2147483678" r:id="rId6"/>
    <p:sldLayoutId id="2147483681" r:id="rId7"/>
    <p:sldLayoutId id="2147483682" r:id="rId8"/>
    <p:sldLayoutId id="2147483683" r:id="rId9"/>
    <p:sldLayoutId id="2147483684" r:id="rId10"/>
    <p:sldLayoutId id="2147483685" r:id="rId11"/>
    <p:sldLayoutId id="2147483701" r:id="rId12"/>
    <p:sldLayoutId id="2147483702" r:id="rId13"/>
  </p:sldLayoutIdLst>
  <p:hf hdr="0" ftr="0"/>
  <p:txStyles>
    <p:titleStyle>
      <a:lvl1pPr marL="333375" algn="l" defTabSz="865188" rtl="0" eaLnBrk="1" fontAlgn="base" hangingPunct="1">
        <a:spcBef>
          <a:spcPct val="0"/>
        </a:spcBef>
        <a:spcAft>
          <a:spcPct val="0"/>
        </a:spcAft>
        <a:defRPr sz="2400" b="1">
          <a:solidFill>
            <a:schemeClr val="bg1"/>
          </a:solidFill>
          <a:latin typeface="+mj-lt"/>
          <a:ea typeface="+mj-ea"/>
          <a:cs typeface="+mj-cs"/>
        </a:defRPr>
      </a:lvl1pPr>
      <a:lvl2pPr marL="333375" algn="l" defTabSz="865188" rtl="0" eaLnBrk="1" fontAlgn="base" hangingPunct="1">
        <a:spcBef>
          <a:spcPct val="0"/>
        </a:spcBef>
        <a:spcAft>
          <a:spcPct val="0"/>
        </a:spcAft>
        <a:defRPr sz="2400" b="1">
          <a:solidFill>
            <a:schemeClr val="bg1"/>
          </a:solidFill>
          <a:latin typeface="Candara" pitchFamily="34" charset="0"/>
        </a:defRPr>
      </a:lvl2pPr>
      <a:lvl3pPr marL="333375" algn="l" defTabSz="865188" rtl="0" eaLnBrk="1" fontAlgn="base" hangingPunct="1">
        <a:spcBef>
          <a:spcPct val="0"/>
        </a:spcBef>
        <a:spcAft>
          <a:spcPct val="0"/>
        </a:spcAft>
        <a:defRPr sz="2400" b="1">
          <a:solidFill>
            <a:schemeClr val="bg1"/>
          </a:solidFill>
          <a:latin typeface="Candara" pitchFamily="34" charset="0"/>
        </a:defRPr>
      </a:lvl3pPr>
      <a:lvl4pPr marL="333375" algn="l" defTabSz="865188" rtl="0" eaLnBrk="1" fontAlgn="base" hangingPunct="1">
        <a:spcBef>
          <a:spcPct val="0"/>
        </a:spcBef>
        <a:spcAft>
          <a:spcPct val="0"/>
        </a:spcAft>
        <a:defRPr sz="2400" b="1">
          <a:solidFill>
            <a:schemeClr val="bg1"/>
          </a:solidFill>
          <a:latin typeface="Candara" pitchFamily="34" charset="0"/>
        </a:defRPr>
      </a:lvl4pPr>
      <a:lvl5pPr marL="333375" algn="l" defTabSz="865188" rtl="0" eaLnBrk="1" fontAlgn="base" hangingPunct="1">
        <a:spcBef>
          <a:spcPct val="0"/>
        </a:spcBef>
        <a:spcAft>
          <a:spcPct val="0"/>
        </a:spcAft>
        <a:defRPr sz="2400" b="1">
          <a:solidFill>
            <a:schemeClr val="bg1"/>
          </a:solidFill>
          <a:latin typeface="Candara" pitchFamily="34" charset="0"/>
        </a:defRPr>
      </a:lvl5pPr>
      <a:lvl6pPr marL="790575" algn="l" defTabSz="865188" rtl="0" eaLnBrk="1" fontAlgn="base" hangingPunct="1">
        <a:spcBef>
          <a:spcPct val="0"/>
        </a:spcBef>
        <a:spcAft>
          <a:spcPct val="0"/>
        </a:spcAft>
        <a:defRPr sz="2400" b="1">
          <a:solidFill>
            <a:schemeClr val="bg1"/>
          </a:solidFill>
          <a:latin typeface="Candara" pitchFamily="34" charset="0"/>
        </a:defRPr>
      </a:lvl6pPr>
      <a:lvl7pPr marL="1247775" algn="l" defTabSz="865188" rtl="0" eaLnBrk="1" fontAlgn="base" hangingPunct="1">
        <a:spcBef>
          <a:spcPct val="0"/>
        </a:spcBef>
        <a:spcAft>
          <a:spcPct val="0"/>
        </a:spcAft>
        <a:defRPr sz="2400" b="1">
          <a:solidFill>
            <a:schemeClr val="bg1"/>
          </a:solidFill>
          <a:latin typeface="Candara" pitchFamily="34" charset="0"/>
        </a:defRPr>
      </a:lvl7pPr>
      <a:lvl8pPr marL="1704975" algn="l" defTabSz="865188" rtl="0" eaLnBrk="1" fontAlgn="base" hangingPunct="1">
        <a:spcBef>
          <a:spcPct val="0"/>
        </a:spcBef>
        <a:spcAft>
          <a:spcPct val="0"/>
        </a:spcAft>
        <a:defRPr sz="2400" b="1">
          <a:solidFill>
            <a:schemeClr val="bg1"/>
          </a:solidFill>
          <a:latin typeface="Candara" pitchFamily="34" charset="0"/>
        </a:defRPr>
      </a:lvl8pPr>
      <a:lvl9pPr marL="2162175" algn="l" defTabSz="865188" rtl="0" eaLnBrk="1" fontAlgn="base" hangingPunct="1">
        <a:spcBef>
          <a:spcPct val="0"/>
        </a:spcBef>
        <a:spcAft>
          <a:spcPct val="0"/>
        </a:spcAft>
        <a:defRPr sz="2400" b="1">
          <a:solidFill>
            <a:schemeClr val="bg1"/>
          </a:solidFill>
          <a:latin typeface="Candara" pitchFamily="34" charset="0"/>
        </a:defRPr>
      </a:lvl9pPr>
    </p:titleStyle>
    <p:bodyStyle>
      <a:lvl1pPr marL="323850" indent="-323850" algn="l" defTabSz="865188" rtl="0" eaLnBrk="1" fontAlgn="base" hangingPunct="1">
        <a:spcBef>
          <a:spcPct val="20000"/>
        </a:spcBef>
        <a:spcAft>
          <a:spcPct val="0"/>
        </a:spcAft>
        <a:buChar char="•"/>
        <a:defRPr sz="2300" b="1">
          <a:solidFill>
            <a:schemeClr val="tx1"/>
          </a:solidFill>
          <a:latin typeface="+mn-lt"/>
          <a:ea typeface="+mn-ea"/>
          <a:cs typeface="+mn-cs"/>
        </a:defRPr>
      </a:lvl1pPr>
      <a:lvl2pPr marL="701675" indent="-269875" algn="l" defTabSz="865188" rtl="0" eaLnBrk="1" fontAlgn="base" hangingPunct="1">
        <a:spcBef>
          <a:spcPct val="20000"/>
        </a:spcBef>
        <a:spcAft>
          <a:spcPct val="0"/>
        </a:spcAft>
        <a:buChar char="–"/>
        <a:defRPr sz="1900" b="1">
          <a:solidFill>
            <a:schemeClr val="tx1"/>
          </a:solidFill>
          <a:latin typeface="+mn-lt"/>
        </a:defRPr>
      </a:lvl2pPr>
      <a:lvl3pPr marL="1081088" indent="-215900" algn="l" defTabSz="865188" rtl="0" eaLnBrk="1" fontAlgn="base" hangingPunct="1">
        <a:spcBef>
          <a:spcPct val="20000"/>
        </a:spcBef>
        <a:spcAft>
          <a:spcPct val="0"/>
        </a:spcAft>
        <a:buChar char="•"/>
        <a:defRPr sz="1700" b="1">
          <a:solidFill>
            <a:schemeClr val="tx1"/>
          </a:solidFill>
          <a:latin typeface="+mn-lt"/>
        </a:defRPr>
      </a:lvl3pPr>
      <a:lvl4pPr marL="1514475" indent="-217488" algn="l" defTabSz="865188" rtl="0" eaLnBrk="1" fontAlgn="base" hangingPunct="1">
        <a:spcBef>
          <a:spcPct val="20000"/>
        </a:spcBef>
        <a:spcAft>
          <a:spcPct val="0"/>
        </a:spcAft>
        <a:buChar char="–"/>
        <a:defRPr sz="1500" b="1">
          <a:solidFill>
            <a:schemeClr val="tx1"/>
          </a:solidFill>
          <a:latin typeface="+mn-lt"/>
        </a:defRPr>
      </a:lvl4pPr>
      <a:lvl5pPr marL="1946275" indent="-215900" algn="l" defTabSz="865188" rtl="0" eaLnBrk="1" fontAlgn="base" hangingPunct="1">
        <a:spcBef>
          <a:spcPct val="20000"/>
        </a:spcBef>
        <a:spcAft>
          <a:spcPct val="0"/>
        </a:spcAft>
        <a:buChar char="»"/>
        <a:defRPr sz="1500" b="1">
          <a:solidFill>
            <a:schemeClr val="tx1"/>
          </a:solidFill>
          <a:latin typeface="+mn-lt"/>
        </a:defRPr>
      </a:lvl5pPr>
      <a:lvl6pPr marL="2403475" indent="-215900" algn="l" defTabSz="865188" rtl="0" eaLnBrk="1" fontAlgn="base" hangingPunct="1">
        <a:spcBef>
          <a:spcPct val="20000"/>
        </a:spcBef>
        <a:spcAft>
          <a:spcPct val="0"/>
        </a:spcAft>
        <a:buChar char="»"/>
        <a:defRPr sz="1500" b="1">
          <a:solidFill>
            <a:schemeClr val="tx1"/>
          </a:solidFill>
          <a:latin typeface="+mn-lt"/>
        </a:defRPr>
      </a:lvl6pPr>
      <a:lvl7pPr marL="2860675" indent="-215900" algn="l" defTabSz="865188" rtl="0" eaLnBrk="1" fontAlgn="base" hangingPunct="1">
        <a:spcBef>
          <a:spcPct val="20000"/>
        </a:spcBef>
        <a:spcAft>
          <a:spcPct val="0"/>
        </a:spcAft>
        <a:buChar char="»"/>
        <a:defRPr sz="1500" b="1">
          <a:solidFill>
            <a:schemeClr val="tx1"/>
          </a:solidFill>
          <a:latin typeface="+mn-lt"/>
        </a:defRPr>
      </a:lvl7pPr>
      <a:lvl8pPr marL="3317875" indent="-215900" algn="l" defTabSz="865188" rtl="0" eaLnBrk="1" fontAlgn="base" hangingPunct="1">
        <a:spcBef>
          <a:spcPct val="20000"/>
        </a:spcBef>
        <a:spcAft>
          <a:spcPct val="0"/>
        </a:spcAft>
        <a:buChar char="»"/>
        <a:defRPr sz="1500" b="1">
          <a:solidFill>
            <a:schemeClr val="tx1"/>
          </a:solidFill>
          <a:latin typeface="+mn-lt"/>
        </a:defRPr>
      </a:lvl8pPr>
      <a:lvl9pPr marL="3775075" indent="-215900" algn="l" defTabSz="865188" rtl="0" eaLnBrk="1" fontAlgn="base" hangingPunct="1">
        <a:spcBef>
          <a:spcPct val="20000"/>
        </a:spcBef>
        <a:spcAft>
          <a:spcPct val="0"/>
        </a:spcAft>
        <a:buChar char="»"/>
        <a:defRPr sz="15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3822" name="Group 63"/>
          <p:cNvGrpSpPr>
            <a:grpSpLocks/>
          </p:cNvGrpSpPr>
          <p:nvPr/>
        </p:nvGrpSpPr>
        <p:grpSpPr bwMode="auto">
          <a:xfrm>
            <a:off x="3959225" y="0"/>
            <a:ext cx="5184775" cy="647700"/>
            <a:chOff x="3175" y="0"/>
            <a:chExt cx="9140825" cy="373063"/>
          </a:xfrm>
        </p:grpSpPr>
        <p:sp>
          <p:nvSpPr>
            <p:cNvPr id="60" name="Rectangle 4"/>
            <p:cNvSpPr>
              <a:spLocks noChangeArrowheads="1"/>
            </p:cNvSpPr>
            <p:nvPr userDrawn="1"/>
          </p:nvSpPr>
          <p:spPr bwMode="auto">
            <a:xfrm>
              <a:off x="3175" y="0"/>
              <a:ext cx="9140825" cy="373063"/>
            </a:xfrm>
            <a:prstGeom prst="rect">
              <a:avLst/>
            </a:prstGeom>
            <a:solidFill>
              <a:srgbClr val="FBDC57"/>
            </a:solidFill>
            <a:ln>
              <a:noFill/>
            </a:ln>
          </p:spPr>
          <p:txBody>
            <a:bodyPr/>
            <a:lstStyle/>
            <a:p>
              <a:pPr>
                <a:spcBef>
                  <a:spcPct val="0"/>
                </a:spcBef>
                <a:buFontTx/>
                <a:buNone/>
              </a:pPr>
              <a:endParaRPr lang="en-US" sz="1800">
                <a:solidFill>
                  <a:srgbClr val="000000"/>
                </a:solidFill>
                <a:latin typeface="Calibri" pitchFamily="34" charset="0"/>
              </a:endParaRPr>
            </a:p>
          </p:txBody>
        </p:sp>
        <p:sp>
          <p:nvSpPr>
            <p:cNvPr id="61" name="Freeform 7"/>
            <p:cNvSpPr>
              <a:spLocks/>
            </p:cNvSpPr>
            <p:nvPr userDrawn="1"/>
          </p:nvSpPr>
          <p:spPr bwMode="auto">
            <a:xfrm>
              <a:off x="367017" y="0"/>
              <a:ext cx="7008152" cy="373063"/>
            </a:xfrm>
            <a:custGeom>
              <a:avLst/>
              <a:gdLst>
                <a:gd name="T0" fmla="*/ 2018 w 2088"/>
                <a:gd name="T1" fmla="*/ 31 h 111"/>
                <a:gd name="T2" fmla="*/ 2047 w 2088"/>
                <a:gd name="T3" fmla="*/ 77 h 111"/>
                <a:gd name="T4" fmla="*/ 2063 w 2088"/>
                <a:gd name="T5" fmla="*/ 98 h 111"/>
                <a:gd name="T6" fmla="*/ 2088 w 2088"/>
                <a:gd name="T7" fmla="*/ 111 h 111"/>
                <a:gd name="T8" fmla="*/ 0 w 2088"/>
                <a:gd name="T9" fmla="*/ 111 h 111"/>
                <a:gd name="T10" fmla="*/ 0 w 2088"/>
                <a:gd name="T11" fmla="*/ 0 h 111"/>
                <a:gd name="T12" fmla="*/ 1963 w 2088"/>
                <a:gd name="T13" fmla="*/ 0 h 111"/>
                <a:gd name="T14" fmla="*/ 1997 w 2088"/>
                <a:gd name="T15" fmla="*/ 9 h 111"/>
                <a:gd name="T16" fmla="*/ 2018 w 2088"/>
                <a:gd name="T17"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8" h="111">
                  <a:moveTo>
                    <a:pt x="2018" y="31"/>
                  </a:moveTo>
                  <a:cubicBezTo>
                    <a:pt x="2047" y="77"/>
                    <a:pt x="2047" y="77"/>
                    <a:pt x="2047" y="77"/>
                  </a:cubicBezTo>
                  <a:cubicBezTo>
                    <a:pt x="2047" y="77"/>
                    <a:pt x="2055" y="91"/>
                    <a:pt x="2063" y="98"/>
                  </a:cubicBezTo>
                  <a:cubicBezTo>
                    <a:pt x="2073" y="106"/>
                    <a:pt x="2088" y="111"/>
                    <a:pt x="2088" y="111"/>
                  </a:cubicBezTo>
                  <a:cubicBezTo>
                    <a:pt x="0" y="111"/>
                    <a:pt x="0" y="111"/>
                    <a:pt x="0" y="111"/>
                  </a:cubicBezTo>
                  <a:cubicBezTo>
                    <a:pt x="0" y="0"/>
                    <a:pt x="0" y="0"/>
                    <a:pt x="0" y="0"/>
                  </a:cubicBezTo>
                  <a:cubicBezTo>
                    <a:pt x="1963" y="0"/>
                    <a:pt x="1963" y="0"/>
                    <a:pt x="1963" y="0"/>
                  </a:cubicBezTo>
                  <a:cubicBezTo>
                    <a:pt x="1963" y="0"/>
                    <a:pt x="1984" y="0"/>
                    <a:pt x="1997" y="9"/>
                  </a:cubicBezTo>
                  <a:cubicBezTo>
                    <a:pt x="2010" y="18"/>
                    <a:pt x="2018" y="31"/>
                    <a:pt x="2018" y="31"/>
                  </a:cubicBezTo>
                  <a:close/>
                </a:path>
              </a:pathLst>
            </a:custGeom>
            <a:solidFill>
              <a:srgbClr val="FFC000"/>
            </a:solidFill>
            <a:ln>
              <a:noFill/>
            </a:ln>
          </p:spPr>
          <p:txBody>
            <a:bodyPr/>
            <a:lstStyle/>
            <a:p>
              <a:pPr fontAlgn="auto">
                <a:spcBef>
                  <a:spcPts val="0"/>
                </a:spcBef>
                <a:spcAft>
                  <a:spcPts val="0"/>
                </a:spcAft>
                <a:buFontTx/>
                <a:buNone/>
                <a:defRPr/>
              </a:pPr>
              <a:endParaRPr lang="en-US" sz="1800">
                <a:solidFill>
                  <a:srgbClr val="000000"/>
                </a:solidFill>
                <a:latin typeface="Times New Roman"/>
              </a:endParaRPr>
            </a:p>
          </p:txBody>
        </p:sp>
        <p:sp>
          <p:nvSpPr>
            <p:cNvPr id="62" name="Freeform 12"/>
            <p:cNvSpPr>
              <a:spLocks/>
            </p:cNvSpPr>
            <p:nvPr userDrawn="1"/>
          </p:nvSpPr>
          <p:spPr bwMode="auto">
            <a:xfrm>
              <a:off x="243870" y="0"/>
              <a:ext cx="7008152" cy="373063"/>
            </a:xfrm>
            <a:custGeom>
              <a:avLst/>
              <a:gdLst>
                <a:gd name="T0" fmla="*/ 2018 w 2088"/>
                <a:gd name="T1" fmla="*/ 31 h 111"/>
                <a:gd name="T2" fmla="*/ 2047 w 2088"/>
                <a:gd name="T3" fmla="*/ 77 h 111"/>
                <a:gd name="T4" fmla="*/ 2063 w 2088"/>
                <a:gd name="T5" fmla="*/ 98 h 111"/>
                <a:gd name="T6" fmla="*/ 2088 w 2088"/>
                <a:gd name="T7" fmla="*/ 111 h 111"/>
                <a:gd name="T8" fmla="*/ 0 w 2088"/>
                <a:gd name="T9" fmla="*/ 111 h 111"/>
                <a:gd name="T10" fmla="*/ 0 w 2088"/>
                <a:gd name="T11" fmla="*/ 0 h 111"/>
                <a:gd name="T12" fmla="*/ 1963 w 2088"/>
                <a:gd name="T13" fmla="*/ 0 h 111"/>
                <a:gd name="T14" fmla="*/ 1997 w 2088"/>
                <a:gd name="T15" fmla="*/ 9 h 111"/>
                <a:gd name="T16" fmla="*/ 2018 w 2088"/>
                <a:gd name="T17"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8" h="111">
                  <a:moveTo>
                    <a:pt x="2018" y="31"/>
                  </a:moveTo>
                  <a:cubicBezTo>
                    <a:pt x="2047" y="77"/>
                    <a:pt x="2047" y="77"/>
                    <a:pt x="2047" y="77"/>
                  </a:cubicBezTo>
                  <a:cubicBezTo>
                    <a:pt x="2047" y="77"/>
                    <a:pt x="2055" y="91"/>
                    <a:pt x="2063" y="98"/>
                  </a:cubicBezTo>
                  <a:cubicBezTo>
                    <a:pt x="2073" y="106"/>
                    <a:pt x="2088" y="111"/>
                    <a:pt x="2088" y="111"/>
                  </a:cubicBezTo>
                  <a:cubicBezTo>
                    <a:pt x="0" y="111"/>
                    <a:pt x="0" y="111"/>
                    <a:pt x="0" y="111"/>
                  </a:cubicBezTo>
                  <a:cubicBezTo>
                    <a:pt x="0" y="0"/>
                    <a:pt x="0" y="0"/>
                    <a:pt x="0" y="0"/>
                  </a:cubicBezTo>
                  <a:cubicBezTo>
                    <a:pt x="1963" y="0"/>
                    <a:pt x="1963" y="0"/>
                    <a:pt x="1963" y="0"/>
                  </a:cubicBezTo>
                  <a:cubicBezTo>
                    <a:pt x="1963" y="0"/>
                    <a:pt x="1984" y="0"/>
                    <a:pt x="1997" y="9"/>
                  </a:cubicBezTo>
                  <a:cubicBezTo>
                    <a:pt x="2010" y="18"/>
                    <a:pt x="2018" y="31"/>
                    <a:pt x="2018" y="31"/>
                  </a:cubicBezTo>
                  <a:close/>
                </a:path>
              </a:pathLst>
            </a:custGeom>
            <a:solidFill>
              <a:srgbClr val="FF9900"/>
            </a:solidFill>
            <a:ln>
              <a:noFill/>
            </a:ln>
          </p:spPr>
          <p:txBody>
            <a:bodyPr/>
            <a:lstStyle/>
            <a:p>
              <a:pPr fontAlgn="auto">
                <a:spcBef>
                  <a:spcPts val="0"/>
                </a:spcBef>
                <a:spcAft>
                  <a:spcPts val="0"/>
                </a:spcAft>
                <a:buFontTx/>
                <a:buNone/>
                <a:defRPr/>
              </a:pPr>
              <a:endParaRPr lang="en-US" sz="1800">
                <a:solidFill>
                  <a:srgbClr val="000000"/>
                </a:solidFill>
                <a:latin typeface="Times New Roman"/>
              </a:endParaRPr>
            </a:p>
          </p:txBody>
        </p:sp>
        <p:sp>
          <p:nvSpPr>
            <p:cNvPr id="63" name="Freeform 15"/>
            <p:cNvSpPr>
              <a:spLocks/>
            </p:cNvSpPr>
            <p:nvPr userDrawn="1"/>
          </p:nvSpPr>
          <p:spPr bwMode="auto">
            <a:xfrm>
              <a:off x="3175" y="0"/>
              <a:ext cx="7013750" cy="373063"/>
            </a:xfrm>
            <a:custGeom>
              <a:avLst/>
              <a:gdLst>
                <a:gd name="T0" fmla="*/ 2018 w 2088"/>
                <a:gd name="T1" fmla="*/ 31 h 111"/>
                <a:gd name="T2" fmla="*/ 2047 w 2088"/>
                <a:gd name="T3" fmla="*/ 77 h 111"/>
                <a:gd name="T4" fmla="*/ 2063 w 2088"/>
                <a:gd name="T5" fmla="*/ 98 h 111"/>
                <a:gd name="T6" fmla="*/ 2088 w 2088"/>
                <a:gd name="T7" fmla="*/ 111 h 111"/>
                <a:gd name="T8" fmla="*/ 0 w 2088"/>
                <a:gd name="T9" fmla="*/ 111 h 111"/>
                <a:gd name="T10" fmla="*/ 0 w 2088"/>
                <a:gd name="T11" fmla="*/ 0 h 111"/>
                <a:gd name="T12" fmla="*/ 1963 w 2088"/>
                <a:gd name="T13" fmla="*/ 0 h 111"/>
                <a:gd name="T14" fmla="*/ 1997 w 2088"/>
                <a:gd name="T15" fmla="*/ 9 h 111"/>
                <a:gd name="T16" fmla="*/ 2018 w 2088"/>
                <a:gd name="T17"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8" h="111">
                  <a:moveTo>
                    <a:pt x="2018" y="31"/>
                  </a:moveTo>
                  <a:cubicBezTo>
                    <a:pt x="2047" y="77"/>
                    <a:pt x="2047" y="77"/>
                    <a:pt x="2047" y="77"/>
                  </a:cubicBezTo>
                  <a:cubicBezTo>
                    <a:pt x="2047" y="77"/>
                    <a:pt x="2055" y="91"/>
                    <a:pt x="2063" y="98"/>
                  </a:cubicBezTo>
                  <a:cubicBezTo>
                    <a:pt x="2073" y="106"/>
                    <a:pt x="2088" y="111"/>
                    <a:pt x="2088" y="111"/>
                  </a:cubicBezTo>
                  <a:cubicBezTo>
                    <a:pt x="0" y="111"/>
                    <a:pt x="0" y="111"/>
                    <a:pt x="0" y="111"/>
                  </a:cubicBezTo>
                  <a:cubicBezTo>
                    <a:pt x="0" y="0"/>
                    <a:pt x="0" y="0"/>
                    <a:pt x="0" y="0"/>
                  </a:cubicBezTo>
                  <a:cubicBezTo>
                    <a:pt x="1963" y="0"/>
                    <a:pt x="1963" y="0"/>
                    <a:pt x="1963" y="0"/>
                  </a:cubicBezTo>
                  <a:cubicBezTo>
                    <a:pt x="1963" y="0"/>
                    <a:pt x="1984" y="0"/>
                    <a:pt x="1997" y="9"/>
                  </a:cubicBezTo>
                  <a:cubicBezTo>
                    <a:pt x="2010" y="18"/>
                    <a:pt x="2018" y="31"/>
                    <a:pt x="2018" y="31"/>
                  </a:cubicBezTo>
                  <a:close/>
                </a:path>
              </a:pathLst>
            </a:custGeom>
            <a:solidFill>
              <a:schemeClr val="tx1"/>
            </a:solidFill>
            <a:ln>
              <a:noFill/>
            </a:ln>
          </p:spPr>
          <p:txBody>
            <a:bodyPr/>
            <a:lstStyle/>
            <a:p>
              <a:pPr fontAlgn="auto">
                <a:spcBef>
                  <a:spcPts val="0"/>
                </a:spcBef>
                <a:spcAft>
                  <a:spcPts val="0"/>
                </a:spcAft>
                <a:buFontTx/>
                <a:buNone/>
                <a:defRPr/>
              </a:pPr>
              <a:endParaRPr lang="en-US" sz="1800">
                <a:solidFill>
                  <a:srgbClr val="000000"/>
                </a:solidFill>
                <a:latin typeface="Times New Roman"/>
              </a:endParaRPr>
            </a:p>
          </p:txBody>
        </p:sp>
      </p:grpSp>
      <p:sp>
        <p:nvSpPr>
          <p:cNvPr id="2" name="Rectangle 1"/>
          <p:cNvSpPr>
            <a:spLocks noChangeArrowheads="1"/>
          </p:cNvSpPr>
          <p:nvPr/>
        </p:nvSpPr>
        <p:spPr bwMode="auto">
          <a:xfrm>
            <a:off x="0" y="0"/>
            <a:ext cx="4067175" cy="647700"/>
          </a:xfrm>
          <a:prstGeom prst="rect">
            <a:avLst/>
          </a:prstGeom>
          <a:solidFill>
            <a:schemeClr val="tx1"/>
          </a:solidFill>
          <a:ln>
            <a:noFill/>
          </a:ln>
          <a:extLst>
            <a:ext uri="{91240B29-F687-4F45-9708-019B960494DF}">
              <a14:hiddenLine xmlns:a14="http://schemas.microsoft.com/office/drawing/2010/main" w="25400" algn="ctr">
                <a:solidFill>
                  <a:schemeClr val="tx1"/>
                </a:solidFill>
                <a:miter lim="800000"/>
                <a:headEnd/>
                <a:tailEnd/>
              </a14:hiddenLine>
            </a:ext>
          </a:extLst>
        </p:spPr>
        <p:txBody>
          <a:bodyPr anchor="ctr"/>
          <a:lstStyle/>
          <a:p>
            <a:pPr algn="ctr">
              <a:spcBef>
                <a:spcPct val="0"/>
              </a:spcBef>
              <a:buFontTx/>
              <a:buNone/>
            </a:pPr>
            <a:endParaRPr lang="en-US" sz="1800">
              <a:solidFill>
                <a:srgbClr val="FFFFFF"/>
              </a:solidFill>
              <a:latin typeface="Calibri" pitchFamily="34" charset="0"/>
            </a:endParaRPr>
          </a:p>
        </p:txBody>
      </p:sp>
      <p:sp>
        <p:nvSpPr>
          <p:cNvPr id="33798" name="Rectangle 6"/>
          <p:cNvSpPr>
            <a:spLocks noGrp="1" noChangeArrowheads="1"/>
          </p:cNvSpPr>
          <p:nvPr>
            <p:ph type="body" idx="1"/>
          </p:nvPr>
        </p:nvSpPr>
        <p:spPr bwMode="auto">
          <a:xfrm>
            <a:off x="457200" y="1485900"/>
            <a:ext cx="8229600" cy="464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6490" tIns="43246" rIns="86490" bIns="4324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3797" name="Rectangle 5"/>
          <p:cNvSpPr>
            <a:spLocks noGrp="1" noChangeAspect="1" noChangeArrowheads="1"/>
          </p:cNvSpPr>
          <p:nvPr>
            <p:ph type="title"/>
          </p:nvPr>
        </p:nvSpPr>
        <p:spPr bwMode="auto">
          <a:xfrm>
            <a:off x="34925" y="115888"/>
            <a:ext cx="7661275" cy="415925"/>
          </a:xfrm>
          <a:prstGeom prst="rect">
            <a:avLst/>
          </a:prstGeom>
          <a:noFill/>
          <a:ln>
            <a:noFill/>
          </a:ln>
          <a:effectLst/>
          <a:extLst>
            <a:ext uri="{909E8E84-426E-40DD-AFC4-6F175D3DCCD1}">
              <a14:hiddenFill xmlns:a14="http://schemas.microsoft.com/office/drawing/2010/main">
                <a:solidFill>
                  <a:srgbClr val="0A357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6490" tIns="43246" rIns="86490" bIns="43246" numCol="1" anchor="ctr" anchorCtr="0" compatLnSpc="1">
            <a:prstTxWarp prst="textNoShape">
              <a:avLst/>
            </a:prstTxWarp>
          </a:bodyPr>
          <a:lstStyle/>
          <a:p>
            <a:pPr lvl="0"/>
            <a:r>
              <a:rPr lang="en-US" smtClean="0"/>
              <a:t>Click to edit Master title style</a:t>
            </a:r>
          </a:p>
        </p:txBody>
      </p:sp>
      <p:sp>
        <p:nvSpPr>
          <p:cNvPr id="33829" name="Rectangle 37"/>
          <p:cNvSpPr>
            <a:spLocks noChangeArrowheads="1"/>
          </p:cNvSpPr>
          <p:nvPr/>
        </p:nvSpPr>
        <p:spPr bwMode="auto">
          <a:xfrm>
            <a:off x="0" y="0"/>
            <a:ext cx="9144000" cy="6858000"/>
          </a:xfrm>
          <a:prstGeom prst="rect">
            <a:avLst/>
          </a:prstGeom>
          <a:noFill/>
          <a:ln w="381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1193" tIns="50598" rIns="101193" bIns="50598" anchor="ctr"/>
          <a:lstStyle/>
          <a:p>
            <a:endParaRPr lang="en-US"/>
          </a:p>
        </p:txBody>
      </p:sp>
      <p:sp>
        <p:nvSpPr>
          <p:cNvPr id="33830" name="Line 38"/>
          <p:cNvSpPr>
            <a:spLocks noChangeShapeType="1"/>
          </p:cNvSpPr>
          <p:nvPr/>
        </p:nvSpPr>
        <p:spPr bwMode="auto">
          <a:xfrm>
            <a:off x="0" y="647700"/>
            <a:ext cx="91440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193" tIns="50598" rIns="101193" bIns="50598"/>
          <a:lstStyle/>
          <a:p>
            <a:endParaRPr lang="en-US"/>
          </a:p>
        </p:txBody>
      </p:sp>
      <p:pic>
        <p:nvPicPr>
          <p:cNvPr id="33832" name="Picture 40" descr="Purdue"/>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67675" y="122238"/>
            <a:ext cx="1006475" cy="33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068622"/>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ftr="0"/>
  <p:txStyles>
    <p:titleStyle>
      <a:lvl1pPr marL="333375" algn="l" defTabSz="865188" rtl="0" eaLnBrk="1" fontAlgn="base" hangingPunct="1">
        <a:spcBef>
          <a:spcPct val="0"/>
        </a:spcBef>
        <a:spcAft>
          <a:spcPct val="0"/>
        </a:spcAft>
        <a:defRPr sz="2400" b="1">
          <a:solidFill>
            <a:schemeClr val="bg1"/>
          </a:solidFill>
          <a:latin typeface="+mj-lt"/>
          <a:ea typeface="+mj-ea"/>
          <a:cs typeface="+mj-cs"/>
        </a:defRPr>
      </a:lvl1pPr>
      <a:lvl2pPr marL="333375" algn="l" defTabSz="865188" rtl="0" eaLnBrk="1" fontAlgn="base" hangingPunct="1">
        <a:spcBef>
          <a:spcPct val="0"/>
        </a:spcBef>
        <a:spcAft>
          <a:spcPct val="0"/>
        </a:spcAft>
        <a:defRPr sz="2400" b="1">
          <a:solidFill>
            <a:schemeClr val="bg1"/>
          </a:solidFill>
          <a:latin typeface="Candara" pitchFamily="34" charset="0"/>
        </a:defRPr>
      </a:lvl2pPr>
      <a:lvl3pPr marL="333375" algn="l" defTabSz="865188" rtl="0" eaLnBrk="1" fontAlgn="base" hangingPunct="1">
        <a:spcBef>
          <a:spcPct val="0"/>
        </a:spcBef>
        <a:spcAft>
          <a:spcPct val="0"/>
        </a:spcAft>
        <a:defRPr sz="2400" b="1">
          <a:solidFill>
            <a:schemeClr val="bg1"/>
          </a:solidFill>
          <a:latin typeface="Candara" pitchFamily="34" charset="0"/>
        </a:defRPr>
      </a:lvl3pPr>
      <a:lvl4pPr marL="333375" algn="l" defTabSz="865188" rtl="0" eaLnBrk="1" fontAlgn="base" hangingPunct="1">
        <a:spcBef>
          <a:spcPct val="0"/>
        </a:spcBef>
        <a:spcAft>
          <a:spcPct val="0"/>
        </a:spcAft>
        <a:defRPr sz="2400" b="1">
          <a:solidFill>
            <a:schemeClr val="bg1"/>
          </a:solidFill>
          <a:latin typeface="Candara" pitchFamily="34" charset="0"/>
        </a:defRPr>
      </a:lvl4pPr>
      <a:lvl5pPr marL="333375" algn="l" defTabSz="865188" rtl="0" eaLnBrk="1" fontAlgn="base" hangingPunct="1">
        <a:spcBef>
          <a:spcPct val="0"/>
        </a:spcBef>
        <a:spcAft>
          <a:spcPct val="0"/>
        </a:spcAft>
        <a:defRPr sz="2400" b="1">
          <a:solidFill>
            <a:schemeClr val="bg1"/>
          </a:solidFill>
          <a:latin typeface="Candara" pitchFamily="34" charset="0"/>
        </a:defRPr>
      </a:lvl5pPr>
      <a:lvl6pPr marL="790575" algn="l" defTabSz="865188" rtl="0" eaLnBrk="1" fontAlgn="base" hangingPunct="1">
        <a:spcBef>
          <a:spcPct val="0"/>
        </a:spcBef>
        <a:spcAft>
          <a:spcPct val="0"/>
        </a:spcAft>
        <a:defRPr sz="2400" b="1">
          <a:solidFill>
            <a:schemeClr val="bg1"/>
          </a:solidFill>
          <a:latin typeface="Candara" pitchFamily="34" charset="0"/>
        </a:defRPr>
      </a:lvl6pPr>
      <a:lvl7pPr marL="1247775" algn="l" defTabSz="865188" rtl="0" eaLnBrk="1" fontAlgn="base" hangingPunct="1">
        <a:spcBef>
          <a:spcPct val="0"/>
        </a:spcBef>
        <a:spcAft>
          <a:spcPct val="0"/>
        </a:spcAft>
        <a:defRPr sz="2400" b="1">
          <a:solidFill>
            <a:schemeClr val="bg1"/>
          </a:solidFill>
          <a:latin typeface="Candara" pitchFamily="34" charset="0"/>
        </a:defRPr>
      </a:lvl7pPr>
      <a:lvl8pPr marL="1704975" algn="l" defTabSz="865188" rtl="0" eaLnBrk="1" fontAlgn="base" hangingPunct="1">
        <a:spcBef>
          <a:spcPct val="0"/>
        </a:spcBef>
        <a:spcAft>
          <a:spcPct val="0"/>
        </a:spcAft>
        <a:defRPr sz="2400" b="1">
          <a:solidFill>
            <a:schemeClr val="bg1"/>
          </a:solidFill>
          <a:latin typeface="Candara" pitchFamily="34" charset="0"/>
        </a:defRPr>
      </a:lvl8pPr>
      <a:lvl9pPr marL="2162175" algn="l" defTabSz="865188" rtl="0" eaLnBrk="1" fontAlgn="base" hangingPunct="1">
        <a:spcBef>
          <a:spcPct val="0"/>
        </a:spcBef>
        <a:spcAft>
          <a:spcPct val="0"/>
        </a:spcAft>
        <a:defRPr sz="2400" b="1">
          <a:solidFill>
            <a:schemeClr val="bg1"/>
          </a:solidFill>
          <a:latin typeface="Candara" pitchFamily="34" charset="0"/>
        </a:defRPr>
      </a:lvl9pPr>
    </p:titleStyle>
    <p:bodyStyle>
      <a:lvl1pPr marL="323850" indent="-323850" algn="l" defTabSz="865188" rtl="0" eaLnBrk="1" fontAlgn="base" hangingPunct="1">
        <a:spcBef>
          <a:spcPct val="20000"/>
        </a:spcBef>
        <a:spcAft>
          <a:spcPct val="0"/>
        </a:spcAft>
        <a:buChar char="•"/>
        <a:defRPr sz="2300" b="1">
          <a:solidFill>
            <a:schemeClr val="tx1"/>
          </a:solidFill>
          <a:latin typeface="+mn-lt"/>
          <a:ea typeface="+mn-ea"/>
          <a:cs typeface="+mn-cs"/>
        </a:defRPr>
      </a:lvl1pPr>
      <a:lvl2pPr marL="701675" indent="-269875" algn="l" defTabSz="865188" rtl="0" eaLnBrk="1" fontAlgn="base" hangingPunct="1">
        <a:spcBef>
          <a:spcPct val="20000"/>
        </a:spcBef>
        <a:spcAft>
          <a:spcPct val="0"/>
        </a:spcAft>
        <a:buChar char="–"/>
        <a:defRPr sz="1900" b="1">
          <a:solidFill>
            <a:schemeClr val="tx1"/>
          </a:solidFill>
          <a:latin typeface="+mn-lt"/>
        </a:defRPr>
      </a:lvl2pPr>
      <a:lvl3pPr marL="1081088" indent="-215900" algn="l" defTabSz="865188" rtl="0" eaLnBrk="1" fontAlgn="base" hangingPunct="1">
        <a:spcBef>
          <a:spcPct val="20000"/>
        </a:spcBef>
        <a:spcAft>
          <a:spcPct val="0"/>
        </a:spcAft>
        <a:buChar char="•"/>
        <a:defRPr sz="1700" b="1">
          <a:solidFill>
            <a:schemeClr val="tx1"/>
          </a:solidFill>
          <a:latin typeface="+mn-lt"/>
        </a:defRPr>
      </a:lvl3pPr>
      <a:lvl4pPr marL="1514475" indent="-217488" algn="l" defTabSz="865188" rtl="0" eaLnBrk="1" fontAlgn="base" hangingPunct="1">
        <a:spcBef>
          <a:spcPct val="20000"/>
        </a:spcBef>
        <a:spcAft>
          <a:spcPct val="0"/>
        </a:spcAft>
        <a:buChar char="–"/>
        <a:defRPr sz="1500" b="1">
          <a:solidFill>
            <a:schemeClr val="tx1"/>
          </a:solidFill>
          <a:latin typeface="+mn-lt"/>
        </a:defRPr>
      </a:lvl4pPr>
      <a:lvl5pPr marL="1946275" indent="-215900" algn="l" defTabSz="865188" rtl="0" eaLnBrk="1" fontAlgn="base" hangingPunct="1">
        <a:spcBef>
          <a:spcPct val="20000"/>
        </a:spcBef>
        <a:spcAft>
          <a:spcPct val="0"/>
        </a:spcAft>
        <a:buChar char="»"/>
        <a:defRPr sz="1500" b="1">
          <a:solidFill>
            <a:schemeClr val="tx1"/>
          </a:solidFill>
          <a:latin typeface="+mn-lt"/>
        </a:defRPr>
      </a:lvl5pPr>
      <a:lvl6pPr marL="2403475" indent="-215900" algn="l" defTabSz="865188" rtl="0" eaLnBrk="1" fontAlgn="base" hangingPunct="1">
        <a:spcBef>
          <a:spcPct val="20000"/>
        </a:spcBef>
        <a:spcAft>
          <a:spcPct val="0"/>
        </a:spcAft>
        <a:buChar char="»"/>
        <a:defRPr sz="1500" b="1">
          <a:solidFill>
            <a:schemeClr val="tx1"/>
          </a:solidFill>
          <a:latin typeface="+mn-lt"/>
        </a:defRPr>
      </a:lvl6pPr>
      <a:lvl7pPr marL="2860675" indent="-215900" algn="l" defTabSz="865188" rtl="0" eaLnBrk="1" fontAlgn="base" hangingPunct="1">
        <a:spcBef>
          <a:spcPct val="20000"/>
        </a:spcBef>
        <a:spcAft>
          <a:spcPct val="0"/>
        </a:spcAft>
        <a:buChar char="»"/>
        <a:defRPr sz="1500" b="1">
          <a:solidFill>
            <a:schemeClr val="tx1"/>
          </a:solidFill>
          <a:latin typeface="+mn-lt"/>
        </a:defRPr>
      </a:lvl7pPr>
      <a:lvl8pPr marL="3317875" indent="-215900" algn="l" defTabSz="865188" rtl="0" eaLnBrk="1" fontAlgn="base" hangingPunct="1">
        <a:spcBef>
          <a:spcPct val="20000"/>
        </a:spcBef>
        <a:spcAft>
          <a:spcPct val="0"/>
        </a:spcAft>
        <a:buChar char="»"/>
        <a:defRPr sz="1500" b="1">
          <a:solidFill>
            <a:schemeClr val="tx1"/>
          </a:solidFill>
          <a:latin typeface="+mn-lt"/>
        </a:defRPr>
      </a:lvl8pPr>
      <a:lvl9pPr marL="3775075" indent="-215900" algn="l" defTabSz="865188" rtl="0" eaLnBrk="1" fontAlgn="base" hangingPunct="1">
        <a:spcBef>
          <a:spcPct val="20000"/>
        </a:spcBef>
        <a:spcAft>
          <a:spcPct val="0"/>
        </a:spcAft>
        <a:buChar char="»"/>
        <a:defRPr sz="15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9.xml"/><Relationship Id="rId7" Type="http://schemas.openxmlformats.org/officeDocument/2006/relationships/image" Target="../media/image2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27.wmf"/><Relationship Id="rId5" Type="http://schemas.openxmlformats.org/officeDocument/2006/relationships/image" Target="../media/image29.png"/><Relationship Id="rId10" Type="http://schemas.openxmlformats.org/officeDocument/2006/relationships/oleObject" Target="../embeddings/oleObject3.bin"/><Relationship Id="rId4" Type="http://schemas.openxmlformats.org/officeDocument/2006/relationships/image" Target="../media/image28.png"/><Relationship Id="rId9" Type="http://schemas.openxmlformats.org/officeDocument/2006/relationships/image" Target="../media/image26.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tiff"/><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tiff"/></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860" y="3423285"/>
            <a:ext cx="9144000" cy="2895600"/>
          </a:xfrm>
        </p:spPr>
        <p:txBody>
          <a:bodyPr/>
          <a:lstStyle/>
          <a:p>
            <a:endParaRPr lang="en-US" sz="1800" b="0" i="1" dirty="0">
              <a:solidFill>
                <a:schemeClr val="bg1"/>
              </a:solidFill>
            </a:endParaRPr>
          </a:p>
          <a:p>
            <a:r>
              <a:rPr lang="en-US" b="0" dirty="0" smtClean="0">
                <a:solidFill>
                  <a:schemeClr val="bg1"/>
                </a:solidFill>
              </a:rPr>
              <a:t>Mikhail </a:t>
            </a:r>
            <a:r>
              <a:rPr lang="en-US" b="0" dirty="0" err="1" smtClean="0">
                <a:solidFill>
                  <a:schemeClr val="bg1"/>
                </a:solidFill>
              </a:rPr>
              <a:t>Shalaginov</a:t>
            </a:r>
            <a:endParaRPr lang="en-US" b="0" dirty="0" smtClean="0">
              <a:solidFill>
                <a:schemeClr val="bg1"/>
              </a:solidFill>
            </a:endParaRPr>
          </a:p>
          <a:p>
            <a:r>
              <a:rPr lang="en-US" b="0" dirty="0" smtClean="0">
                <a:solidFill>
                  <a:schemeClr val="bg1"/>
                </a:solidFill>
              </a:rPr>
              <a:t>PHYS 522 </a:t>
            </a:r>
          </a:p>
        </p:txBody>
      </p:sp>
      <p:sp>
        <p:nvSpPr>
          <p:cNvPr id="7" name="Rectangle 6"/>
          <p:cNvSpPr/>
          <p:nvPr/>
        </p:nvSpPr>
        <p:spPr>
          <a:xfrm>
            <a:off x="228600" y="2438400"/>
            <a:ext cx="8686800" cy="1074140"/>
          </a:xfrm>
          <a:prstGeom prst="rect">
            <a:avLst/>
          </a:prstGeom>
          <a:noFill/>
        </p:spPr>
        <p:txBody>
          <a:bodyPr wrap="square" lIns="91440" tIns="45720" rIns="91440" bIns="45720">
            <a:spAutoFit/>
          </a:bodyPr>
          <a:lstStyle/>
          <a:p>
            <a:pPr algn="ctr">
              <a:buNone/>
            </a:pPr>
            <a:r>
              <a:rPr lang="en-US" sz="29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a typeface="Verdana" pitchFamily="34" charset="0"/>
                <a:cs typeface="Verdana" pitchFamily="34" charset="0"/>
              </a:rPr>
              <a:t>Nitrogen-vacancy center in diamond </a:t>
            </a:r>
          </a:p>
          <a:p>
            <a:pPr algn="ctr">
              <a:buNone/>
            </a:pPr>
            <a:r>
              <a:rPr lang="en-US" sz="29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a typeface="Verdana" pitchFamily="34" charset="0"/>
                <a:cs typeface="Verdana" pitchFamily="34" charset="0"/>
              </a:rPr>
              <a:t>as a true gift of nature </a:t>
            </a:r>
            <a:endParaRPr lang="en-US" sz="29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a typeface="Verdana" pitchFamily="34" charset="0"/>
              <a:cs typeface="Verdana" pitchFamily="34" charset="0"/>
            </a:endParaRPr>
          </a:p>
        </p:txBody>
      </p:sp>
    </p:spTree>
    <p:extLst>
      <p:ext uri="{BB962C8B-B14F-4D97-AF65-F5344CB8AC3E}">
        <p14:creationId xmlns:p14="http://schemas.microsoft.com/office/powerpoint/2010/main" val="9157831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Single-shot readout (SSR) technique</a:t>
            </a:r>
          </a:p>
        </p:txBody>
      </p:sp>
      <p:sp>
        <p:nvSpPr>
          <p:cNvPr id="4" name="TextBox 3"/>
          <p:cNvSpPr txBox="1">
            <a:spLocks noRot="1" noChangeAspect="1" noMove="1" noResize="1" noEditPoints="1" noAdjustHandles="1" noChangeArrowheads="1" noChangeShapeType="1" noTextEdit="1"/>
          </p:cNvSpPr>
          <p:nvPr/>
        </p:nvSpPr>
        <p:spPr>
          <a:xfrm>
            <a:off x="838200" y="4800600"/>
            <a:ext cx="8001000" cy="1477328"/>
          </a:xfrm>
          <a:prstGeom prst="rect">
            <a:avLst/>
          </a:prstGeom>
          <a:blipFill rotWithShape="1">
            <a:blip r:embed="rId2"/>
            <a:stretch>
              <a:fillRect l="-686" t="-2066" r="-76" b="-5372"/>
            </a:stretch>
          </a:blipFill>
        </p:spPr>
        <p:txBody>
          <a:bodyPr/>
          <a:lstStyle/>
          <a:p>
            <a:r>
              <a:rPr lang="en-US">
                <a:noFill/>
              </a:rPr>
              <a:t> </a:t>
            </a:r>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675" y="1143000"/>
            <a:ext cx="8356600"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590800" y="6096000"/>
            <a:ext cx="5943600" cy="584200"/>
          </a:xfrm>
          <a:prstGeom prst="rect">
            <a:avLst/>
          </a:prstGeom>
          <a:noFill/>
        </p:spPr>
        <p:txBody>
          <a:bodyPr>
            <a:spAutoFit/>
          </a:bodyPr>
          <a:lstStyle/>
          <a:p>
            <a:pPr>
              <a:defRPr/>
            </a:pPr>
            <a:r>
              <a:rPr lang="en-US" sz="1600" b="1" i="1" dirty="0">
                <a:solidFill>
                  <a:schemeClr val="tx1"/>
                </a:solidFill>
                <a:latin typeface="+mj-lt"/>
              </a:rPr>
              <a:t>P. Neumann, et al, “Single-shot readout of a single nuclear spin.,” Science, vol. 329, no. 5991, pp. 542–4, 2010. </a:t>
            </a:r>
          </a:p>
        </p:txBody>
      </p:sp>
    </p:spTree>
    <p:extLst>
      <p:ext uri="{BB962C8B-B14F-4D97-AF65-F5344CB8AC3E}">
        <p14:creationId xmlns:p14="http://schemas.microsoft.com/office/powerpoint/2010/main" val="1598988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File:Vibration-fluor-ab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858" y="3847534"/>
            <a:ext cx="3502441" cy="2800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6" descr="File:Phonon-energy-diagra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0693" y="672731"/>
            <a:ext cx="2534508" cy="3168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title"/>
          </p:nvPr>
        </p:nvSpPr>
        <p:spPr>
          <a:xfrm>
            <a:off x="34925" y="115888"/>
            <a:ext cx="7661275" cy="415925"/>
          </a:xfrm>
        </p:spPr>
        <p:txBody>
          <a:bodyPr/>
          <a:lstStyle/>
          <a:p>
            <a:r>
              <a:rPr lang="en-US" dirty="0"/>
              <a:t>B</a:t>
            </a:r>
            <a:r>
              <a:rPr lang="en-US" dirty="0" smtClean="0"/>
              <a:t>road emission spectrum of NV center</a:t>
            </a:r>
            <a:endParaRPr lang="en-US" dirty="0"/>
          </a:p>
        </p:txBody>
      </p:sp>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642" y="3790667"/>
            <a:ext cx="3438525" cy="2914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953000" y="6479173"/>
            <a:ext cx="3810000" cy="338554"/>
          </a:xfrm>
          <a:prstGeom prst="rect">
            <a:avLst/>
          </a:prstGeom>
        </p:spPr>
        <p:txBody>
          <a:bodyPr wrap="square">
            <a:spAutoFit/>
          </a:bodyPr>
          <a:lstStyle/>
          <a:p>
            <a:pPr>
              <a:buNone/>
            </a:pPr>
            <a:r>
              <a:rPr lang="fr-FR" sz="1600" b="1" i="1" dirty="0">
                <a:solidFill>
                  <a:schemeClr val="tx1"/>
                </a:solidFill>
                <a:latin typeface="+mj-lt"/>
              </a:rPr>
              <a:t>J. </a:t>
            </a:r>
            <a:r>
              <a:rPr lang="fr-FR" sz="1600" b="1" i="1" dirty="0" err="1">
                <a:solidFill>
                  <a:schemeClr val="tx1"/>
                </a:solidFill>
                <a:latin typeface="+mj-lt"/>
              </a:rPr>
              <a:t>Wrachtrup</a:t>
            </a:r>
            <a:r>
              <a:rPr lang="fr-FR" sz="1600" b="1" i="1" dirty="0">
                <a:solidFill>
                  <a:schemeClr val="tx1"/>
                </a:solidFill>
                <a:latin typeface="+mj-lt"/>
              </a:rPr>
              <a:t>, phys. stat. sol. (a) </a:t>
            </a:r>
            <a:r>
              <a:rPr lang="fr-FR" sz="1600" b="1" i="1" dirty="0" smtClean="0">
                <a:solidFill>
                  <a:schemeClr val="tx1"/>
                </a:solidFill>
                <a:latin typeface="+mj-lt"/>
              </a:rPr>
              <a:t>206</a:t>
            </a:r>
            <a:endParaRPr lang="en-US" sz="1600" b="1" i="1" dirty="0">
              <a:solidFill>
                <a:schemeClr val="tx1"/>
              </a:solidFill>
              <a:latin typeface="+mj-lt"/>
            </a:endParaRPr>
          </a:p>
        </p:txBody>
      </p:sp>
      <p:sp>
        <p:nvSpPr>
          <p:cNvPr id="8" name="Rectangle 7"/>
          <p:cNvSpPr/>
          <p:nvPr/>
        </p:nvSpPr>
        <p:spPr>
          <a:xfrm>
            <a:off x="590858" y="6519446"/>
            <a:ext cx="3810000" cy="338554"/>
          </a:xfrm>
          <a:prstGeom prst="rect">
            <a:avLst/>
          </a:prstGeom>
        </p:spPr>
        <p:txBody>
          <a:bodyPr wrap="square">
            <a:spAutoFit/>
          </a:bodyPr>
          <a:lstStyle/>
          <a:p>
            <a:pPr algn="ctr">
              <a:buNone/>
            </a:pPr>
            <a:r>
              <a:rPr lang="en-US" sz="1600" b="1" i="1" dirty="0" err="1" smtClean="0">
                <a:solidFill>
                  <a:schemeClr val="tx1"/>
                </a:solidFill>
                <a:latin typeface="+mj-lt"/>
              </a:rPr>
              <a:t>wikipedia</a:t>
            </a:r>
            <a:endParaRPr lang="en-US" sz="1600" b="1" i="1" dirty="0">
              <a:solidFill>
                <a:schemeClr val="tx1"/>
              </a:solidFill>
              <a:latin typeface="+mj-lt"/>
            </a:endParaRPr>
          </a:p>
        </p:txBody>
      </p:sp>
      <p:pic>
        <p:nvPicPr>
          <p:cNvPr id="9" name="Picture 4" descr="C:\Users\Mr. Shalaginov\Desktop\Development of obtained results\Confocal spectroscopy 2011_11_02\Pictures for presentation\AS on glass\as140 nm on glass exc488.jpg"/>
          <p:cNvPicPr>
            <a:picLocks noChangeAspect="1" noChangeArrowheads="1"/>
          </p:cNvPicPr>
          <p:nvPr/>
        </p:nvPicPr>
        <p:blipFill>
          <a:blip r:embed="rId6" cstate="print"/>
          <a:srcRect/>
          <a:stretch>
            <a:fillRect/>
          </a:stretch>
        </p:blipFill>
        <p:spPr bwMode="auto">
          <a:xfrm>
            <a:off x="4953000" y="902833"/>
            <a:ext cx="3546962" cy="2708422"/>
          </a:xfrm>
          <a:prstGeom prst="rect">
            <a:avLst/>
          </a:prstGeom>
          <a:noFill/>
        </p:spPr>
      </p:pic>
    </p:spTree>
    <p:extLst>
      <p:ext uri="{BB962C8B-B14F-4D97-AF65-F5344CB8AC3E}">
        <p14:creationId xmlns:p14="http://schemas.microsoft.com/office/powerpoint/2010/main" val="407779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NV centers</a:t>
            </a:r>
            <a:endParaRPr lang="en-US" dirty="0"/>
          </a:p>
        </p:txBody>
      </p:sp>
      <p:sp>
        <p:nvSpPr>
          <p:cNvPr id="3" name="Content Placeholder 2"/>
          <p:cNvSpPr>
            <a:spLocks noGrp="1"/>
          </p:cNvSpPr>
          <p:nvPr>
            <p:ph idx="1"/>
          </p:nvPr>
        </p:nvSpPr>
        <p:spPr/>
        <p:txBody>
          <a:bodyPr/>
          <a:lstStyle/>
          <a:p>
            <a:r>
              <a:rPr lang="en-US" dirty="0" smtClean="0"/>
              <a:t>Quantum bits/registers </a:t>
            </a:r>
          </a:p>
          <a:p>
            <a:r>
              <a:rPr lang="en-US" dirty="0" smtClean="0"/>
              <a:t>Quantum photonic networks</a:t>
            </a:r>
          </a:p>
          <a:p>
            <a:r>
              <a:rPr lang="en-US" dirty="0" err="1" smtClean="0"/>
              <a:t>Nanoscale</a:t>
            </a:r>
            <a:r>
              <a:rPr lang="en-US" dirty="0" smtClean="0"/>
              <a:t> sensors of electric and magnetic field</a:t>
            </a:r>
          </a:p>
          <a:p>
            <a:r>
              <a:rPr lang="en-US" dirty="0" err="1" smtClean="0"/>
              <a:t>Nanoscale</a:t>
            </a:r>
            <a:r>
              <a:rPr lang="en-US" dirty="0" smtClean="0"/>
              <a:t> thermometer</a:t>
            </a:r>
          </a:p>
          <a:p>
            <a:r>
              <a:rPr lang="en-US" dirty="0" err="1" smtClean="0"/>
              <a:t>Biomarking</a:t>
            </a:r>
            <a:endParaRPr lang="en-US" dirty="0" smtClean="0"/>
          </a:p>
          <a:p>
            <a:pPr marL="431800" lvl="1" indent="0">
              <a:buNone/>
            </a:pPr>
            <a:r>
              <a:rPr lang="en-US" sz="1600" b="0" dirty="0" smtClean="0"/>
              <a:t>	</a:t>
            </a:r>
            <a:endParaRPr lang="en-US" sz="1600" b="0" dirty="0"/>
          </a:p>
        </p:txBody>
      </p:sp>
    </p:spTree>
    <p:extLst>
      <p:ext uri="{BB962C8B-B14F-4D97-AF65-F5344CB8AC3E}">
        <p14:creationId xmlns:p14="http://schemas.microsoft.com/office/powerpoint/2010/main" val="314754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Optical &amp;quantum </a:t>
            </a:r>
            <a:r>
              <a:rPr lang="en-US" sz="2000" dirty="0"/>
              <a:t>c</a:t>
            </a:r>
            <a:r>
              <a:rPr lang="en-US" sz="2000" dirty="0" smtClean="0"/>
              <a:t>omputer </a:t>
            </a:r>
            <a:r>
              <a:rPr lang="en-US" sz="2000" dirty="0"/>
              <a:t>t</a:t>
            </a:r>
            <a:r>
              <a:rPr lang="en-US" sz="2000" dirty="0" smtClean="0"/>
              <a:t>echnologies based on NV centers</a:t>
            </a:r>
            <a:endParaRPr lang="en-US" sz="2000" dirty="0"/>
          </a:p>
        </p:txBody>
      </p:sp>
      <p:pic>
        <p:nvPicPr>
          <p:cNvPr id="1026" name="Picture 2" descr="C:\Users\Mr. Shalaginov\Desktop\Pictures MRS\NV.bmp"/>
          <p:cNvPicPr>
            <a:picLocks noChangeAspect="1" noChangeArrowheads="1"/>
          </p:cNvPicPr>
          <p:nvPr/>
        </p:nvPicPr>
        <p:blipFill>
          <a:blip r:embed="rId3"/>
          <a:srcRect/>
          <a:stretch>
            <a:fillRect/>
          </a:stretch>
        </p:blipFill>
        <p:spPr bwMode="auto">
          <a:xfrm>
            <a:off x="372694" y="869707"/>
            <a:ext cx="3467395" cy="3666344"/>
          </a:xfrm>
          <a:prstGeom prst="rect">
            <a:avLst/>
          </a:prstGeom>
          <a:noFill/>
        </p:spPr>
      </p:pic>
      <p:sp>
        <p:nvSpPr>
          <p:cNvPr id="5" name="TextBox 4"/>
          <p:cNvSpPr txBox="1"/>
          <p:nvPr/>
        </p:nvSpPr>
        <p:spPr>
          <a:xfrm>
            <a:off x="4419599" y="869707"/>
            <a:ext cx="4157485" cy="2246769"/>
          </a:xfrm>
          <a:prstGeom prst="rect">
            <a:avLst/>
          </a:prstGeom>
          <a:noFill/>
        </p:spPr>
        <p:txBody>
          <a:bodyPr wrap="none" rtlCol="0">
            <a:spAutoFit/>
          </a:bodyPr>
          <a:lstStyle/>
          <a:p>
            <a:pPr>
              <a:buNone/>
            </a:pPr>
            <a:r>
              <a:rPr lang="en-US" sz="2000" b="1" dirty="0" smtClean="0">
                <a:solidFill>
                  <a:schemeClr val="tx1"/>
                </a:solidFill>
                <a:latin typeface="Times New Roman" pitchFamily="18" charset="0"/>
                <a:cs typeface="Times New Roman" pitchFamily="18" charset="0"/>
              </a:rPr>
              <a:t>NV center as a single-photon source:</a:t>
            </a:r>
          </a:p>
          <a:p>
            <a:pPr>
              <a:buFont typeface="Arial" pitchFamily="34" charset="0"/>
              <a:buChar char="•"/>
            </a:pPr>
            <a:r>
              <a:rPr lang="en-US" sz="2000" dirty="0" smtClean="0">
                <a:solidFill>
                  <a:schemeClr val="tx1"/>
                </a:solidFill>
                <a:latin typeface="Times New Roman" pitchFamily="18" charset="0"/>
                <a:cs typeface="Times New Roman" pitchFamily="18" charset="0"/>
              </a:rPr>
              <a:t> </a:t>
            </a:r>
            <a:r>
              <a:rPr lang="en-US" sz="2000" dirty="0" err="1" smtClean="0">
                <a:solidFill>
                  <a:schemeClr val="tx1"/>
                </a:solidFill>
                <a:latin typeface="Times New Roman" pitchFamily="18" charset="0"/>
                <a:cs typeface="Times New Roman" pitchFamily="18" charset="0"/>
              </a:rPr>
              <a:t>photostable</a:t>
            </a:r>
            <a:r>
              <a:rPr lang="en-US" sz="2000" dirty="0" smtClean="0">
                <a:solidFill>
                  <a:schemeClr val="tx1"/>
                </a:solidFill>
                <a:latin typeface="Times New Roman" pitchFamily="18" charset="0"/>
                <a:cs typeface="Times New Roman" pitchFamily="18" charset="0"/>
              </a:rPr>
              <a:t> </a:t>
            </a:r>
          </a:p>
          <a:p>
            <a:pPr>
              <a:buFont typeface="Arial" pitchFamily="34" charset="0"/>
              <a:buChar char="•"/>
            </a:pPr>
            <a:r>
              <a:rPr lang="en-US" sz="2000" dirty="0" smtClean="0">
                <a:solidFill>
                  <a:schemeClr val="tx1"/>
                </a:solidFill>
                <a:latin typeface="Times New Roman" pitchFamily="18" charset="0"/>
                <a:cs typeface="Times New Roman" pitchFamily="18" charset="0"/>
              </a:rPr>
              <a:t> operates as single-photon source</a:t>
            </a:r>
          </a:p>
          <a:p>
            <a:pPr>
              <a:buNone/>
            </a:pPr>
            <a:r>
              <a:rPr lang="en-US" sz="2000" dirty="0" smtClean="0">
                <a:solidFill>
                  <a:schemeClr val="tx1"/>
                </a:solidFill>
                <a:latin typeface="Times New Roman" pitchFamily="18" charset="0"/>
                <a:cs typeface="Times New Roman" pitchFamily="18" charset="0"/>
              </a:rPr>
              <a:t>  at room temperature, </a:t>
            </a:r>
          </a:p>
          <a:p>
            <a:pPr>
              <a:buFont typeface="Arial" pitchFamily="34" charset="0"/>
              <a:buChar char="•"/>
            </a:pPr>
            <a:r>
              <a:rPr lang="en-US" sz="2000" dirty="0" smtClean="0">
                <a:solidFill>
                  <a:schemeClr val="tx1"/>
                </a:solidFill>
                <a:latin typeface="Times New Roman" pitchFamily="18" charset="0"/>
                <a:cs typeface="Times New Roman" pitchFamily="18" charset="0"/>
              </a:rPr>
              <a:t> broadband emission spectrum </a:t>
            </a:r>
          </a:p>
          <a:p>
            <a:pPr>
              <a:buNone/>
            </a:pPr>
            <a:endParaRPr lang="en-US" sz="2000" dirty="0" smtClean="0">
              <a:solidFill>
                <a:schemeClr val="tx1"/>
              </a:solidFill>
              <a:latin typeface="Times New Roman" pitchFamily="18" charset="0"/>
              <a:cs typeface="Times New Roman" pitchFamily="18" charset="0"/>
            </a:endParaRPr>
          </a:p>
        </p:txBody>
      </p:sp>
      <p:sp>
        <p:nvSpPr>
          <p:cNvPr id="7" name="TextBox 6"/>
          <p:cNvSpPr txBox="1"/>
          <p:nvPr/>
        </p:nvSpPr>
        <p:spPr>
          <a:xfrm>
            <a:off x="4419599" y="3164413"/>
            <a:ext cx="4404154" cy="1138773"/>
          </a:xfrm>
          <a:prstGeom prst="rect">
            <a:avLst/>
          </a:prstGeom>
          <a:noFill/>
        </p:spPr>
        <p:txBody>
          <a:bodyPr wrap="none" rtlCol="0">
            <a:spAutoFit/>
          </a:bodyPr>
          <a:lstStyle/>
          <a:p>
            <a:pPr>
              <a:buFontTx/>
              <a:buNone/>
            </a:pPr>
            <a:r>
              <a:rPr lang="en-US" sz="2000" b="1" dirty="0" smtClean="0">
                <a:solidFill>
                  <a:schemeClr val="tx1"/>
                </a:solidFill>
                <a:latin typeface="Times New Roman" pitchFamily="18" charset="0"/>
                <a:cs typeface="Times New Roman" pitchFamily="18" charset="0"/>
              </a:rPr>
              <a:t>NV center as a quantum memory unit:</a:t>
            </a:r>
          </a:p>
          <a:p>
            <a:r>
              <a:rPr lang="en-US" sz="2000" dirty="0" smtClean="0">
                <a:solidFill>
                  <a:schemeClr val="tx1"/>
                </a:solidFill>
                <a:latin typeface="Times New Roman" pitchFamily="18" charset="0"/>
                <a:cs typeface="Times New Roman" pitchFamily="18" charset="0"/>
              </a:rPr>
              <a:t> long electron-spin coherence time</a:t>
            </a:r>
          </a:p>
          <a:p>
            <a:r>
              <a:rPr lang="en-US" sz="2000" dirty="0" smtClean="0">
                <a:solidFill>
                  <a:schemeClr val="tx1"/>
                </a:solidFill>
                <a:latin typeface="Times New Roman" pitchFamily="18" charset="0"/>
                <a:cs typeface="Times New Roman" pitchFamily="18" charset="0"/>
              </a:rPr>
              <a:t> can be optically read out</a:t>
            </a:r>
          </a:p>
        </p:txBody>
      </p:sp>
      <p:sp>
        <p:nvSpPr>
          <p:cNvPr id="9" name="TextBox 8"/>
          <p:cNvSpPr txBox="1"/>
          <p:nvPr/>
        </p:nvSpPr>
        <p:spPr>
          <a:xfrm>
            <a:off x="925286" y="4332551"/>
            <a:ext cx="2383986" cy="701731"/>
          </a:xfrm>
          <a:prstGeom prst="rect">
            <a:avLst/>
          </a:prstGeom>
          <a:noFill/>
        </p:spPr>
        <p:txBody>
          <a:bodyPr wrap="none" rtlCol="0">
            <a:spAutoFit/>
          </a:bodyPr>
          <a:lstStyle/>
          <a:p>
            <a:pPr algn="ctr">
              <a:buFontTx/>
              <a:buNone/>
            </a:pPr>
            <a:r>
              <a:rPr lang="en-US" sz="1800" dirty="0" smtClean="0">
                <a:solidFill>
                  <a:schemeClr val="tx1"/>
                </a:solidFill>
                <a:latin typeface="Times New Roman" pitchFamily="18" charset="0"/>
                <a:cs typeface="Times New Roman" pitchFamily="18" charset="0"/>
              </a:rPr>
              <a:t>nitrogen-vacancy (NV)</a:t>
            </a:r>
          </a:p>
          <a:p>
            <a:pPr algn="ctr">
              <a:buFontTx/>
              <a:buNone/>
            </a:pPr>
            <a:r>
              <a:rPr lang="en-US" sz="1800" dirty="0" smtClean="0">
                <a:solidFill>
                  <a:schemeClr val="tx1"/>
                </a:solidFill>
                <a:latin typeface="Times New Roman" pitchFamily="18" charset="0"/>
                <a:cs typeface="Times New Roman" pitchFamily="18" charset="0"/>
              </a:rPr>
              <a:t>color center in diamond</a:t>
            </a:r>
          </a:p>
        </p:txBody>
      </p:sp>
      <p:sp>
        <p:nvSpPr>
          <p:cNvPr id="10" name="TextBox 9"/>
          <p:cNvSpPr txBox="1"/>
          <p:nvPr/>
        </p:nvSpPr>
        <p:spPr>
          <a:xfrm>
            <a:off x="228600" y="5069461"/>
            <a:ext cx="8686800" cy="701731"/>
          </a:xfrm>
          <a:prstGeom prst="rect">
            <a:avLst/>
          </a:prstGeom>
          <a:noFill/>
        </p:spPr>
        <p:txBody>
          <a:bodyPr wrap="square" rtlCol="0">
            <a:spAutoFit/>
          </a:bodyPr>
          <a:lstStyle/>
          <a:p>
            <a:pPr algn="ctr">
              <a:buFontTx/>
              <a:buNone/>
            </a:pPr>
            <a:r>
              <a:rPr lang="en-US" sz="1800" b="1" dirty="0" err="1" smtClean="0">
                <a:solidFill>
                  <a:srgbClr val="B20018"/>
                </a:solidFill>
                <a:latin typeface="Times New Roman" pitchFamily="18" charset="0"/>
                <a:cs typeface="Times New Roman" pitchFamily="18" charset="0"/>
              </a:rPr>
              <a:t>Effeciency</a:t>
            </a:r>
            <a:r>
              <a:rPr lang="en-US" sz="1800" b="1" dirty="0" smtClean="0">
                <a:solidFill>
                  <a:srgbClr val="B20018"/>
                </a:solidFill>
                <a:latin typeface="Times New Roman" pitchFamily="18" charset="0"/>
                <a:cs typeface="Times New Roman" pitchFamily="18" charset="0"/>
              </a:rPr>
              <a:t> of NV center as a component of quantum computers and networks</a:t>
            </a:r>
          </a:p>
          <a:p>
            <a:pPr algn="ctr">
              <a:buFontTx/>
              <a:buNone/>
            </a:pPr>
            <a:r>
              <a:rPr lang="en-US" sz="1800" b="1" dirty="0" smtClean="0">
                <a:solidFill>
                  <a:srgbClr val="B20018"/>
                </a:solidFill>
                <a:latin typeface="Times New Roman" pitchFamily="18" charset="0"/>
                <a:cs typeface="Times New Roman" pitchFamily="18" charset="0"/>
              </a:rPr>
              <a:t> is directly related to its optical emission rate!</a:t>
            </a:r>
          </a:p>
        </p:txBody>
      </p:sp>
      <p:sp>
        <p:nvSpPr>
          <p:cNvPr id="12" name="TextBox 11"/>
          <p:cNvSpPr txBox="1"/>
          <p:nvPr/>
        </p:nvSpPr>
        <p:spPr>
          <a:xfrm>
            <a:off x="0" y="5928515"/>
            <a:ext cx="4325736" cy="929485"/>
          </a:xfrm>
          <a:prstGeom prst="rect">
            <a:avLst/>
          </a:prstGeom>
          <a:noFill/>
        </p:spPr>
        <p:txBody>
          <a:bodyPr wrap="none" rtlCol="0">
            <a:spAutoFit/>
          </a:bodyPr>
          <a:lstStyle/>
          <a:p>
            <a:pPr>
              <a:buFontTx/>
              <a:buNone/>
            </a:pPr>
            <a:r>
              <a:rPr lang="en-US" sz="1600" b="1" i="1" dirty="0" err="1" smtClean="0">
                <a:solidFill>
                  <a:schemeClr val="tx1"/>
                </a:solidFill>
                <a:latin typeface="Times New Roman" pitchFamily="18" charset="0"/>
                <a:cs typeface="Times New Roman" pitchFamily="18" charset="0"/>
              </a:rPr>
              <a:t>Jelezko</a:t>
            </a:r>
            <a:r>
              <a:rPr lang="en-US" sz="1600" b="1" i="1" dirty="0" smtClean="0">
                <a:solidFill>
                  <a:schemeClr val="tx1"/>
                </a:solidFill>
                <a:latin typeface="Times New Roman" pitchFamily="18" charset="0"/>
                <a:cs typeface="Times New Roman" pitchFamily="18" charset="0"/>
              </a:rPr>
              <a:t>, </a:t>
            </a:r>
            <a:r>
              <a:rPr lang="en-US" sz="1600" b="1" i="1" dirty="0" err="1" smtClean="0">
                <a:solidFill>
                  <a:schemeClr val="tx1"/>
                </a:solidFill>
                <a:latin typeface="Times New Roman" pitchFamily="18" charset="0"/>
                <a:cs typeface="Times New Roman" pitchFamily="18" charset="0"/>
              </a:rPr>
              <a:t>Wrachtrup</a:t>
            </a:r>
            <a:r>
              <a:rPr lang="en-US" sz="1600" b="1" i="1" dirty="0">
                <a:solidFill>
                  <a:schemeClr val="tx1"/>
                </a:solidFill>
                <a:latin typeface="Times New Roman" pitchFamily="18" charset="0"/>
                <a:cs typeface="Times New Roman" pitchFamily="18" charset="0"/>
              </a:rPr>
              <a:t>, Phys. Status Solidi A </a:t>
            </a:r>
            <a:r>
              <a:rPr lang="en-US" sz="1600" b="1" i="1" dirty="0" smtClean="0">
                <a:solidFill>
                  <a:schemeClr val="tx1"/>
                </a:solidFill>
                <a:latin typeface="Times New Roman" pitchFamily="18" charset="0"/>
                <a:cs typeface="Times New Roman" pitchFamily="18" charset="0"/>
              </a:rPr>
              <a:t>(</a:t>
            </a:r>
            <a:r>
              <a:rPr lang="en-US" sz="1600" b="1" i="1" dirty="0">
                <a:solidFill>
                  <a:schemeClr val="tx1"/>
                </a:solidFill>
                <a:latin typeface="Times New Roman" pitchFamily="18" charset="0"/>
                <a:cs typeface="Times New Roman" pitchFamily="18" charset="0"/>
              </a:rPr>
              <a:t>2006</a:t>
            </a:r>
            <a:r>
              <a:rPr lang="en-US" sz="1600" b="1" i="1" dirty="0" smtClean="0">
                <a:solidFill>
                  <a:schemeClr val="tx1"/>
                </a:solidFill>
                <a:latin typeface="Times New Roman" pitchFamily="18" charset="0"/>
                <a:cs typeface="Times New Roman" pitchFamily="18" charset="0"/>
              </a:rPr>
              <a:t>) </a:t>
            </a:r>
            <a:endParaRPr lang="en-US" sz="1600" b="1" i="1" dirty="0">
              <a:solidFill>
                <a:schemeClr val="tx1"/>
              </a:solidFill>
              <a:latin typeface="Times New Roman" pitchFamily="18" charset="0"/>
              <a:cs typeface="Times New Roman" pitchFamily="18" charset="0"/>
            </a:endParaRPr>
          </a:p>
          <a:p>
            <a:pPr>
              <a:buFontTx/>
              <a:buNone/>
            </a:pPr>
            <a:r>
              <a:rPr lang="en-US" sz="1600" b="1" i="1" dirty="0" err="1" smtClean="0">
                <a:solidFill>
                  <a:schemeClr val="tx1"/>
                </a:solidFill>
                <a:latin typeface="Times New Roman" pitchFamily="18" charset="0"/>
                <a:cs typeface="Times New Roman" pitchFamily="18" charset="0"/>
              </a:rPr>
              <a:t>Kurtsiefer</a:t>
            </a:r>
            <a:r>
              <a:rPr lang="en-US" sz="1600" b="1" i="1" dirty="0" smtClean="0">
                <a:solidFill>
                  <a:schemeClr val="tx1"/>
                </a:solidFill>
                <a:latin typeface="Times New Roman" pitchFamily="18" charset="0"/>
                <a:cs typeface="Times New Roman" pitchFamily="18" charset="0"/>
              </a:rPr>
              <a:t>, et al, </a:t>
            </a:r>
            <a:r>
              <a:rPr lang="en-US" sz="1600" b="1" i="1" dirty="0">
                <a:solidFill>
                  <a:schemeClr val="tx1"/>
                </a:solidFill>
                <a:latin typeface="Times New Roman" pitchFamily="18" charset="0"/>
                <a:cs typeface="Times New Roman" pitchFamily="18" charset="0"/>
              </a:rPr>
              <a:t>Phys. Rev. </a:t>
            </a:r>
            <a:r>
              <a:rPr lang="en-US" sz="1600" b="1" i="1" dirty="0" err="1">
                <a:solidFill>
                  <a:schemeClr val="tx1"/>
                </a:solidFill>
                <a:latin typeface="Times New Roman" pitchFamily="18" charset="0"/>
                <a:cs typeface="Times New Roman" pitchFamily="18" charset="0"/>
              </a:rPr>
              <a:t>Lett</a:t>
            </a:r>
            <a:r>
              <a:rPr lang="en-US" sz="1600" b="1" i="1" dirty="0">
                <a:solidFill>
                  <a:schemeClr val="tx1"/>
                </a:solidFill>
                <a:latin typeface="Times New Roman" pitchFamily="18" charset="0"/>
                <a:cs typeface="Times New Roman" pitchFamily="18" charset="0"/>
              </a:rPr>
              <a:t>. </a:t>
            </a:r>
            <a:r>
              <a:rPr lang="en-US" sz="1600" b="1" i="1" dirty="0" smtClean="0">
                <a:solidFill>
                  <a:schemeClr val="tx1"/>
                </a:solidFill>
                <a:latin typeface="Times New Roman" pitchFamily="18" charset="0"/>
                <a:cs typeface="Times New Roman" pitchFamily="18" charset="0"/>
              </a:rPr>
              <a:t>(2000) </a:t>
            </a:r>
            <a:endParaRPr lang="en-US" sz="1600" b="1" i="1" dirty="0">
              <a:solidFill>
                <a:schemeClr val="tx1"/>
              </a:solidFill>
              <a:latin typeface="Times New Roman" pitchFamily="18" charset="0"/>
              <a:cs typeface="Times New Roman" pitchFamily="18" charset="0"/>
            </a:endParaRPr>
          </a:p>
          <a:p>
            <a:pPr>
              <a:buFontTx/>
              <a:buNone/>
            </a:pPr>
            <a:r>
              <a:rPr lang="en-US" sz="1600" b="1" i="1" dirty="0" smtClean="0">
                <a:solidFill>
                  <a:schemeClr val="tx1"/>
                </a:solidFill>
                <a:latin typeface="Times New Roman" pitchFamily="18" charset="0"/>
                <a:cs typeface="Times New Roman" pitchFamily="18" charset="0"/>
              </a:rPr>
              <a:t>Maurer, et al, </a:t>
            </a:r>
            <a:r>
              <a:rPr lang="en-US" sz="1600" b="1" i="1" dirty="0">
                <a:solidFill>
                  <a:schemeClr val="tx1"/>
                </a:solidFill>
                <a:latin typeface="Times New Roman" pitchFamily="18" charset="0"/>
                <a:cs typeface="Times New Roman" pitchFamily="18" charset="0"/>
              </a:rPr>
              <a:t>Science </a:t>
            </a:r>
            <a:r>
              <a:rPr lang="en-US" sz="1600" b="1" i="1" dirty="0" smtClean="0">
                <a:solidFill>
                  <a:schemeClr val="tx1"/>
                </a:solidFill>
                <a:latin typeface="Times New Roman" pitchFamily="18" charset="0"/>
                <a:cs typeface="Times New Roman" pitchFamily="18" charset="0"/>
              </a:rPr>
              <a:t>(2012)</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25" y="115888"/>
            <a:ext cx="8118475" cy="415925"/>
          </a:xfrm>
        </p:spPr>
        <p:txBody>
          <a:bodyPr/>
          <a:lstStyle/>
          <a:p>
            <a:r>
              <a:rPr lang="en-US" dirty="0" smtClean="0"/>
              <a:t>Ways to enhance </a:t>
            </a:r>
            <a:r>
              <a:rPr lang="en-US" dirty="0"/>
              <a:t>e</a:t>
            </a:r>
            <a:r>
              <a:rPr lang="en-US" dirty="0" smtClean="0"/>
              <a:t>mission </a:t>
            </a:r>
            <a:r>
              <a:rPr lang="en-US" dirty="0"/>
              <a:t>e</a:t>
            </a:r>
            <a:r>
              <a:rPr lang="en-US" dirty="0" smtClean="0"/>
              <a:t>fficiency </a:t>
            </a:r>
            <a:endParaRPr lang="en-US" dirty="0"/>
          </a:p>
        </p:txBody>
      </p:sp>
      <p:sp>
        <p:nvSpPr>
          <p:cNvPr id="6" name="TextBox 5"/>
          <p:cNvSpPr txBox="1"/>
          <p:nvPr/>
        </p:nvSpPr>
        <p:spPr>
          <a:xfrm>
            <a:off x="685800" y="1219200"/>
            <a:ext cx="184731" cy="369332"/>
          </a:xfrm>
          <a:prstGeom prst="rect">
            <a:avLst/>
          </a:prstGeom>
          <a:noFill/>
        </p:spPr>
        <p:txBody>
          <a:bodyPr wrap="none" rtlCol="0">
            <a:spAutoFit/>
          </a:bodyPr>
          <a:lstStyle/>
          <a:p>
            <a:endParaRPr lang="en-US" dirty="0"/>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57" y="791570"/>
            <a:ext cx="3657600" cy="2211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57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457" y="4074756"/>
            <a:ext cx="3657600" cy="1721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835925" y="2949583"/>
            <a:ext cx="2665153" cy="664797"/>
          </a:xfrm>
          <a:prstGeom prst="rect">
            <a:avLst/>
          </a:prstGeom>
          <a:noFill/>
        </p:spPr>
        <p:txBody>
          <a:bodyPr wrap="none" rtlCol="0">
            <a:spAutoFit/>
          </a:bodyPr>
          <a:lstStyle/>
          <a:p>
            <a:pPr>
              <a:buNone/>
            </a:pPr>
            <a:r>
              <a:rPr lang="en-US" sz="1800" b="1" dirty="0" smtClean="0">
                <a:solidFill>
                  <a:schemeClr val="tx1"/>
                </a:solidFill>
                <a:latin typeface="Times New Roman" pitchFamily="18" charset="0"/>
                <a:cs typeface="Times New Roman" pitchFamily="18" charset="0"/>
              </a:rPr>
              <a:t>diamond-silver apertures</a:t>
            </a:r>
          </a:p>
          <a:p>
            <a:pPr>
              <a:buNone/>
            </a:pPr>
            <a:r>
              <a:rPr lang="en-US" sz="1600" b="1" i="1" dirty="0" smtClean="0">
                <a:solidFill>
                  <a:schemeClr val="tx1"/>
                </a:solidFill>
                <a:latin typeface="Times New Roman" pitchFamily="18" charset="0"/>
                <a:cs typeface="Times New Roman" pitchFamily="18" charset="0"/>
              </a:rPr>
              <a:t>J. T. Choy, Nat. Photon. 2011</a:t>
            </a:r>
          </a:p>
        </p:txBody>
      </p:sp>
      <p:sp>
        <p:nvSpPr>
          <p:cNvPr id="14" name="TextBox 13"/>
          <p:cNvSpPr txBox="1"/>
          <p:nvPr/>
        </p:nvSpPr>
        <p:spPr>
          <a:xfrm>
            <a:off x="636494" y="5919931"/>
            <a:ext cx="3100208" cy="1329595"/>
          </a:xfrm>
          <a:prstGeom prst="rect">
            <a:avLst/>
          </a:prstGeom>
          <a:noFill/>
        </p:spPr>
        <p:txBody>
          <a:bodyPr wrap="none" rtlCol="0">
            <a:spAutoFit/>
          </a:bodyPr>
          <a:lstStyle/>
          <a:p>
            <a:pPr>
              <a:buNone/>
            </a:pPr>
            <a:r>
              <a:rPr lang="en-US" sz="1800" b="1" dirty="0">
                <a:solidFill>
                  <a:schemeClr val="tx1"/>
                </a:solidFill>
                <a:latin typeface="Times New Roman" pitchFamily="18" charset="0"/>
                <a:cs typeface="Times New Roman" pitchFamily="18" charset="0"/>
              </a:rPr>
              <a:t>d</a:t>
            </a:r>
            <a:r>
              <a:rPr lang="en-US" sz="1800" b="1" dirty="0" smtClean="0">
                <a:solidFill>
                  <a:schemeClr val="tx1"/>
                </a:solidFill>
                <a:latin typeface="Times New Roman" pitchFamily="18" charset="0"/>
                <a:cs typeface="Times New Roman" pitchFamily="18" charset="0"/>
              </a:rPr>
              <a:t>iamond </a:t>
            </a:r>
            <a:r>
              <a:rPr lang="en-US" sz="1800" b="1" dirty="0" err="1" smtClean="0">
                <a:solidFill>
                  <a:schemeClr val="tx1"/>
                </a:solidFill>
                <a:latin typeface="Times New Roman" pitchFamily="18" charset="0"/>
                <a:cs typeface="Times New Roman" pitchFamily="18" charset="0"/>
              </a:rPr>
              <a:t>microring</a:t>
            </a:r>
            <a:r>
              <a:rPr lang="en-US" sz="1800" b="1" dirty="0" smtClean="0">
                <a:solidFill>
                  <a:schemeClr val="tx1"/>
                </a:solidFill>
                <a:latin typeface="Times New Roman" pitchFamily="18" charset="0"/>
                <a:cs typeface="Times New Roman" pitchFamily="18" charset="0"/>
              </a:rPr>
              <a:t> resonator</a:t>
            </a:r>
          </a:p>
          <a:p>
            <a:pPr>
              <a:buNone/>
            </a:pPr>
            <a:r>
              <a:rPr lang="en-US" sz="1600" b="1" i="1" dirty="0" smtClean="0">
                <a:solidFill>
                  <a:schemeClr val="tx1"/>
                </a:solidFill>
                <a:latin typeface="Times New Roman" pitchFamily="18" charset="0"/>
                <a:cs typeface="Times New Roman" pitchFamily="18" charset="0"/>
              </a:rPr>
              <a:t>A. </a:t>
            </a:r>
            <a:r>
              <a:rPr lang="en-US" sz="1600" b="1" i="1" dirty="0" err="1" smtClean="0">
                <a:solidFill>
                  <a:schemeClr val="tx1"/>
                </a:solidFill>
                <a:latin typeface="Times New Roman" pitchFamily="18" charset="0"/>
                <a:cs typeface="Times New Roman" pitchFamily="18" charset="0"/>
              </a:rPr>
              <a:t>Faraon</a:t>
            </a:r>
            <a:r>
              <a:rPr lang="en-US" sz="1600" b="1" i="1" dirty="0" smtClean="0">
                <a:solidFill>
                  <a:schemeClr val="tx1"/>
                </a:solidFill>
                <a:latin typeface="Times New Roman" pitchFamily="18" charset="0"/>
                <a:cs typeface="Times New Roman" pitchFamily="18" charset="0"/>
              </a:rPr>
              <a:t>, Nat. Photon. 2011</a:t>
            </a:r>
            <a:endParaRPr lang="en-US" sz="1600" b="1" i="1" dirty="0">
              <a:solidFill>
                <a:schemeClr val="tx1"/>
              </a:solidFill>
              <a:latin typeface="Times New Roman" pitchFamily="18" charset="0"/>
              <a:cs typeface="Times New Roman" pitchFamily="18" charset="0"/>
            </a:endParaRPr>
          </a:p>
          <a:p>
            <a:pPr>
              <a:buNone/>
            </a:pPr>
            <a:endParaRPr lang="en-US" sz="1800" b="1" dirty="0" smtClean="0">
              <a:solidFill>
                <a:schemeClr val="tx1"/>
              </a:solidFill>
              <a:latin typeface="Times New Roman" pitchFamily="18" charset="0"/>
              <a:cs typeface="Times New Roman" pitchFamily="18" charset="0"/>
            </a:endParaRPr>
          </a:p>
          <a:p>
            <a:pPr>
              <a:buNone/>
            </a:pPr>
            <a:endParaRPr lang="en-US" sz="1800" b="1" dirty="0">
              <a:solidFill>
                <a:schemeClr val="tx1"/>
              </a:solidFill>
              <a:latin typeface="Times New Roman" pitchFamily="18" charset="0"/>
              <a:cs typeface="Times New Roman" pitchFamily="18" charset="0"/>
            </a:endParaRPr>
          </a:p>
        </p:txBody>
      </p:sp>
      <p:pic>
        <p:nvPicPr>
          <p:cNvPr id="2458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4868" y="3809340"/>
            <a:ext cx="3043235" cy="2074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5576605" y="5909617"/>
            <a:ext cx="2453877" cy="997196"/>
          </a:xfrm>
          <a:prstGeom prst="rect">
            <a:avLst/>
          </a:prstGeom>
          <a:noFill/>
        </p:spPr>
        <p:txBody>
          <a:bodyPr wrap="none" rtlCol="0">
            <a:spAutoFit/>
          </a:bodyPr>
          <a:lstStyle/>
          <a:p>
            <a:pPr algn="ctr">
              <a:buNone/>
            </a:pPr>
            <a:r>
              <a:rPr lang="en-US" sz="1800" b="1" dirty="0">
                <a:solidFill>
                  <a:schemeClr val="tx1"/>
                </a:solidFill>
                <a:latin typeface="Times New Roman" pitchFamily="18" charset="0"/>
                <a:cs typeface="Times New Roman" pitchFamily="18" charset="0"/>
              </a:rPr>
              <a:t>p</a:t>
            </a:r>
            <a:r>
              <a:rPr lang="en-US" sz="1800" b="1" dirty="0" smtClean="0">
                <a:solidFill>
                  <a:schemeClr val="tx1"/>
                </a:solidFill>
                <a:latin typeface="Times New Roman" pitchFamily="18" charset="0"/>
                <a:cs typeface="Times New Roman" pitchFamily="18" charset="0"/>
              </a:rPr>
              <a:t>hotonic crystal cavity</a:t>
            </a:r>
          </a:p>
          <a:p>
            <a:pPr algn="ctr">
              <a:buNone/>
            </a:pPr>
            <a:r>
              <a:rPr lang="en-US" sz="1600" b="1" i="1" dirty="0" smtClean="0">
                <a:solidFill>
                  <a:schemeClr val="tx1"/>
                </a:solidFill>
                <a:latin typeface="Times New Roman" pitchFamily="18" charset="0"/>
                <a:cs typeface="Times New Roman" pitchFamily="18" charset="0"/>
              </a:rPr>
              <a:t>A. </a:t>
            </a:r>
            <a:r>
              <a:rPr lang="en-US" sz="1600" b="1" i="1" dirty="0" err="1" smtClean="0">
                <a:solidFill>
                  <a:schemeClr val="tx1"/>
                </a:solidFill>
                <a:latin typeface="Times New Roman" pitchFamily="18" charset="0"/>
                <a:cs typeface="Times New Roman" pitchFamily="18" charset="0"/>
              </a:rPr>
              <a:t>Faraon</a:t>
            </a:r>
            <a:r>
              <a:rPr lang="en-US" sz="1600" b="1" i="1" dirty="0" smtClean="0">
                <a:solidFill>
                  <a:schemeClr val="tx1"/>
                </a:solidFill>
                <a:latin typeface="Times New Roman" pitchFamily="18" charset="0"/>
                <a:cs typeface="Times New Roman" pitchFamily="18" charset="0"/>
              </a:rPr>
              <a:t>, PRL 2012</a:t>
            </a:r>
            <a:endParaRPr lang="en-US" sz="1600" b="1" i="1" dirty="0">
              <a:solidFill>
                <a:schemeClr val="tx1"/>
              </a:solidFill>
              <a:latin typeface="Times New Roman" pitchFamily="18" charset="0"/>
              <a:cs typeface="Times New Roman" pitchFamily="18" charset="0"/>
            </a:endParaRPr>
          </a:p>
          <a:p>
            <a:pPr>
              <a:buNone/>
            </a:pPr>
            <a:endParaRPr lang="en-US" sz="1800" b="1" dirty="0">
              <a:solidFill>
                <a:schemeClr val="tx1"/>
              </a:solidFill>
              <a:latin typeface="Times New Roman" pitchFamily="18" charset="0"/>
              <a:cs typeface="Times New Roman" pitchFamily="18" charset="0"/>
            </a:endParaRPr>
          </a:p>
        </p:txBody>
      </p:sp>
      <p:sp>
        <p:nvSpPr>
          <p:cNvPr id="18" name="TextBox 17"/>
          <p:cNvSpPr txBox="1"/>
          <p:nvPr/>
        </p:nvSpPr>
        <p:spPr>
          <a:xfrm>
            <a:off x="5308007" y="2790515"/>
            <a:ext cx="2826288" cy="997196"/>
          </a:xfrm>
          <a:prstGeom prst="rect">
            <a:avLst/>
          </a:prstGeom>
          <a:noFill/>
        </p:spPr>
        <p:txBody>
          <a:bodyPr wrap="none" rtlCol="0">
            <a:spAutoFit/>
          </a:bodyPr>
          <a:lstStyle/>
          <a:p>
            <a:pPr algn="ctr">
              <a:buNone/>
            </a:pPr>
            <a:r>
              <a:rPr lang="en-US" sz="1800" b="1" dirty="0">
                <a:solidFill>
                  <a:schemeClr val="tx1"/>
                </a:solidFill>
                <a:latin typeface="Times New Roman" pitchFamily="18" charset="0"/>
                <a:cs typeface="Times New Roman" pitchFamily="18" charset="0"/>
              </a:rPr>
              <a:t>g</a:t>
            </a:r>
            <a:r>
              <a:rPr lang="en-US" sz="1800" b="1" dirty="0" smtClean="0">
                <a:solidFill>
                  <a:schemeClr val="tx1"/>
                </a:solidFill>
                <a:latin typeface="Times New Roman" pitchFamily="18" charset="0"/>
                <a:cs typeface="Times New Roman" pitchFamily="18" charset="0"/>
              </a:rPr>
              <a:t>old nanoparticles</a:t>
            </a:r>
          </a:p>
          <a:p>
            <a:pPr algn="ctr">
              <a:buNone/>
            </a:pPr>
            <a:r>
              <a:rPr lang="en-US" sz="1600" b="1" i="1" dirty="0" smtClean="0">
                <a:solidFill>
                  <a:schemeClr val="tx1"/>
                </a:solidFill>
                <a:latin typeface="Times New Roman" pitchFamily="18" charset="0"/>
                <a:cs typeface="Times New Roman" pitchFamily="18" charset="0"/>
              </a:rPr>
              <a:t>S. </a:t>
            </a:r>
            <a:r>
              <a:rPr lang="en-US" sz="1600" b="1" i="1" dirty="0" err="1" smtClean="0">
                <a:solidFill>
                  <a:schemeClr val="tx1"/>
                </a:solidFill>
                <a:latin typeface="Times New Roman" pitchFamily="18" charset="0"/>
                <a:cs typeface="Times New Roman" pitchFamily="18" charset="0"/>
              </a:rPr>
              <a:t>Schietinger</a:t>
            </a:r>
            <a:r>
              <a:rPr lang="en-US" sz="1600" b="1" i="1" dirty="0" smtClean="0">
                <a:solidFill>
                  <a:schemeClr val="tx1"/>
                </a:solidFill>
                <a:latin typeface="Times New Roman" pitchFamily="18" charset="0"/>
                <a:cs typeface="Times New Roman" pitchFamily="18" charset="0"/>
              </a:rPr>
              <a:t>, Nano </a:t>
            </a:r>
            <a:r>
              <a:rPr lang="en-US" sz="1600" b="1" i="1" dirty="0" err="1" smtClean="0">
                <a:solidFill>
                  <a:schemeClr val="tx1"/>
                </a:solidFill>
                <a:latin typeface="Times New Roman" pitchFamily="18" charset="0"/>
                <a:cs typeface="Times New Roman" pitchFamily="18" charset="0"/>
              </a:rPr>
              <a:t>Lett</a:t>
            </a:r>
            <a:r>
              <a:rPr lang="en-US" sz="1600" b="1" i="1" dirty="0" smtClean="0">
                <a:solidFill>
                  <a:schemeClr val="tx1"/>
                </a:solidFill>
                <a:latin typeface="Times New Roman" pitchFamily="18" charset="0"/>
                <a:cs typeface="Times New Roman" pitchFamily="18" charset="0"/>
              </a:rPr>
              <a:t>. 2009</a:t>
            </a:r>
          </a:p>
          <a:p>
            <a:pPr>
              <a:buNone/>
            </a:pPr>
            <a:endParaRPr lang="en-US" sz="1800" b="1" dirty="0">
              <a:solidFill>
                <a:schemeClr val="tx1"/>
              </a:solidFill>
              <a:latin typeface="Times New Roman" pitchFamily="18" charset="0"/>
              <a:cs typeface="Times New Roman" pitchFamily="18" charset="0"/>
            </a:endParaRPr>
          </a:p>
        </p:txBody>
      </p:sp>
      <p:pic>
        <p:nvPicPr>
          <p:cNvPr id="3072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4356" y="685800"/>
            <a:ext cx="4714875"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925" y="115888"/>
            <a:ext cx="7813675" cy="415925"/>
          </a:xfrm>
        </p:spPr>
        <p:txBody>
          <a:bodyPr/>
          <a:lstStyle/>
          <a:p>
            <a:r>
              <a:rPr lang="en-US" dirty="0" smtClean="0"/>
              <a:t>Hyperbolic </a:t>
            </a:r>
            <a:r>
              <a:rPr lang="en-US" dirty="0" err="1"/>
              <a:t>m</a:t>
            </a:r>
            <a:r>
              <a:rPr lang="en-US" dirty="0" err="1" smtClean="0"/>
              <a:t>etamaterials</a:t>
            </a:r>
            <a:r>
              <a:rPr lang="en-US" dirty="0" smtClean="0"/>
              <a:t> &amp; broadband Purcell </a:t>
            </a:r>
            <a:r>
              <a:rPr lang="en-US" dirty="0"/>
              <a:t>e</a:t>
            </a:r>
            <a:r>
              <a:rPr lang="en-US" dirty="0" smtClean="0"/>
              <a:t>ffect</a:t>
            </a:r>
            <a:endParaRPr lang="en-US" dirty="0"/>
          </a:p>
        </p:txBody>
      </p:sp>
      <p:pic>
        <p:nvPicPr>
          <p:cNvPr id="2050" name="Picture 2"/>
          <p:cNvPicPr>
            <a:picLocks noChangeAspect="1" noChangeArrowheads="1"/>
          </p:cNvPicPr>
          <p:nvPr/>
        </p:nvPicPr>
        <p:blipFill>
          <a:blip r:embed="rId4"/>
          <a:srcRect/>
          <a:stretch>
            <a:fillRect/>
          </a:stretch>
        </p:blipFill>
        <p:spPr bwMode="auto">
          <a:xfrm>
            <a:off x="533400" y="1905000"/>
            <a:ext cx="4477909" cy="2362200"/>
          </a:xfrm>
          <a:prstGeom prst="rect">
            <a:avLst/>
          </a:prstGeom>
          <a:noFill/>
          <a:ln w="9525">
            <a:noFill/>
            <a:miter lim="800000"/>
            <a:headEnd/>
            <a:tailEnd/>
          </a:ln>
          <a:effectLst/>
        </p:spPr>
      </p:pic>
      <p:sp>
        <p:nvSpPr>
          <p:cNvPr id="5" name="TextBox 4"/>
          <p:cNvSpPr txBox="1"/>
          <p:nvPr/>
        </p:nvSpPr>
        <p:spPr>
          <a:xfrm>
            <a:off x="152400" y="5943600"/>
            <a:ext cx="4166910" cy="634020"/>
          </a:xfrm>
          <a:prstGeom prst="rect">
            <a:avLst/>
          </a:prstGeom>
          <a:noFill/>
        </p:spPr>
        <p:txBody>
          <a:bodyPr wrap="none" rtlCol="0">
            <a:spAutoFit/>
          </a:bodyPr>
          <a:lstStyle/>
          <a:p>
            <a:pPr>
              <a:buFontTx/>
              <a:buNone/>
            </a:pPr>
            <a:r>
              <a:rPr lang="fr-FR" sz="1600" b="1" i="1" dirty="0" smtClean="0">
                <a:solidFill>
                  <a:schemeClr val="tx1"/>
                </a:solidFill>
                <a:latin typeface="Times New Roman" pitchFamily="18" charset="0"/>
                <a:cs typeface="Times New Roman" pitchFamily="18" charset="0"/>
              </a:rPr>
              <a:t>Z. Jacob, et al, </a:t>
            </a:r>
            <a:r>
              <a:rPr lang="fr-FR" sz="1600" b="1" i="1" dirty="0" err="1" smtClean="0">
                <a:solidFill>
                  <a:schemeClr val="tx1"/>
                </a:solidFill>
                <a:latin typeface="Times New Roman" pitchFamily="18" charset="0"/>
                <a:cs typeface="Times New Roman" pitchFamily="18" charset="0"/>
              </a:rPr>
              <a:t>Appl</a:t>
            </a:r>
            <a:r>
              <a:rPr lang="fr-FR" sz="1600" b="1" i="1" dirty="0" smtClean="0">
                <a:solidFill>
                  <a:schemeClr val="tx1"/>
                </a:solidFill>
                <a:latin typeface="Times New Roman" pitchFamily="18" charset="0"/>
                <a:cs typeface="Times New Roman" pitchFamily="18" charset="0"/>
              </a:rPr>
              <a:t> </a:t>
            </a:r>
            <a:r>
              <a:rPr lang="fr-FR" sz="1600" b="1" i="1" dirty="0" err="1" smtClean="0">
                <a:solidFill>
                  <a:schemeClr val="tx1"/>
                </a:solidFill>
                <a:latin typeface="Times New Roman" pitchFamily="18" charset="0"/>
                <a:cs typeface="Times New Roman" pitchFamily="18" charset="0"/>
              </a:rPr>
              <a:t>Phys</a:t>
            </a:r>
            <a:r>
              <a:rPr lang="fr-FR" sz="1600" b="1" i="1" dirty="0" smtClean="0">
                <a:solidFill>
                  <a:schemeClr val="tx1"/>
                </a:solidFill>
                <a:latin typeface="Times New Roman" pitchFamily="18" charset="0"/>
                <a:cs typeface="Times New Roman" pitchFamily="18" charset="0"/>
              </a:rPr>
              <a:t> B, (2010) </a:t>
            </a:r>
            <a:endParaRPr lang="fr-FR" sz="1600" b="1" i="1" dirty="0">
              <a:solidFill>
                <a:schemeClr val="tx1"/>
              </a:solidFill>
              <a:latin typeface="Times New Roman" pitchFamily="18" charset="0"/>
              <a:cs typeface="Times New Roman" pitchFamily="18" charset="0"/>
            </a:endParaRPr>
          </a:p>
          <a:p>
            <a:pPr>
              <a:buFontTx/>
              <a:buNone/>
            </a:pPr>
            <a:r>
              <a:rPr lang="en-US" sz="1600" b="1" i="1" dirty="0" smtClean="0">
                <a:solidFill>
                  <a:schemeClr val="tx1"/>
                </a:solidFill>
                <a:latin typeface="Times New Roman" pitchFamily="18" charset="0"/>
                <a:cs typeface="Times New Roman" pitchFamily="18" charset="0"/>
              </a:rPr>
              <a:t>H</a:t>
            </a:r>
            <a:r>
              <a:rPr lang="en-US" sz="1600" b="1" i="1" dirty="0">
                <a:solidFill>
                  <a:schemeClr val="tx1"/>
                </a:solidFill>
                <a:latin typeface="Times New Roman" pitchFamily="18" charset="0"/>
                <a:cs typeface="Times New Roman" pitchFamily="18" charset="0"/>
              </a:rPr>
              <a:t>. N. S. </a:t>
            </a:r>
            <a:r>
              <a:rPr lang="en-US" sz="1600" b="1" i="1" dirty="0" err="1">
                <a:solidFill>
                  <a:schemeClr val="tx1"/>
                </a:solidFill>
                <a:latin typeface="Times New Roman" pitchFamily="18" charset="0"/>
                <a:cs typeface="Times New Roman" pitchFamily="18" charset="0"/>
              </a:rPr>
              <a:t>Krishnamoorthy</a:t>
            </a:r>
            <a:r>
              <a:rPr lang="en-US" sz="1600" b="1" i="1" dirty="0">
                <a:solidFill>
                  <a:schemeClr val="tx1"/>
                </a:solidFill>
                <a:latin typeface="Times New Roman" pitchFamily="18" charset="0"/>
                <a:cs typeface="Times New Roman" pitchFamily="18" charset="0"/>
              </a:rPr>
              <a:t>, </a:t>
            </a:r>
            <a:r>
              <a:rPr lang="en-US" sz="1600" b="1" i="1" dirty="0" smtClean="0">
                <a:solidFill>
                  <a:schemeClr val="tx1"/>
                </a:solidFill>
                <a:latin typeface="Times New Roman" pitchFamily="18" charset="0"/>
                <a:cs typeface="Times New Roman" pitchFamily="18" charset="0"/>
              </a:rPr>
              <a:t>et al, </a:t>
            </a:r>
            <a:r>
              <a:rPr lang="en-US" sz="1600" b="1" i="1" dirty="0">
                <a:solidFill>
                  <a:schemeClr val="tx1"/>
                </a:solidFill>
                <a:latin typeface="Times New Roman" pitchFamily="18" charset="0"/>
                <a:cs typeface="Times New Roman" pitchFamily="18" charset="0"/>
              </a:rPr>
              <a:t>Science </a:t>
            </a:r>
            <a:r>
              <a:rPr lang="en-US" sz="1600" b="1" i="1" dirty="0" smtClean="0">
                <a:solidFill>
                  <a:schemeClr val="tx1"/>
                </a:solidFill>
                <a:latin typeface="Times New Roman" pitchFamily="18" charset="0"/>
                <a:cs typeface="Times New Roman" pitchFamily="18" charset="0"/>
              </a:rPr>
              <a:t>(</a:t>
            </a:r>
            <a:r>
              <a:rPr lang="en-US" sz="1600" b="1" i="1" dirty="0">
                <a:solidFill>
                  <a:schemeClr val="tx1"/>
                </a:solidFill>
                <a:latin typeface="Times New Roman" pitchFamily="18" charset="0"/>
                <a:cs typeface="Times New Roman" pitchFamily="18" charset="0"/>
              </a:rPr>
              <a:t>2012).</a:t>
            </a:r>
            <a:endParaRPr lang="en-US" sz="1600" b="1" i="1" dirty="0" smtClean="0">
              <a:solidFill>
                <a:schemeClr val="tx1"/>
              </a:solidFill>
              <a:latin typeface="Times New Roman" pitchFamily="18" charset="0"/>
              <a:cs typeface="Times New Roman" pitchFamily="18" charset="0"/>
            </a:endParaRPr>
          </a:p>
        </p:txBody>
      </p:sp>
      <p:pic>
        <p:nvPicPr>
          <p:cNvPr id="2053" name="Picture 5"/>
          <p:cNvPicPr>
            <a:picLocks noChangeAspect="1" noChangeArrowheads="1"/>
          </p:cNvPicPr>
          <p:nvPr/>
        </p:nvPicPr>
        <p:blipFill>
          <a:blip r:embed="rId5"/>
          <a:srcRect/>
          <a:stretch>
            <a:fillRect/>
          </a:stretch>
        </p:blipFill>
        <p:spPr bwMode="auto">
          <a:xfrm>
            <a:off x="5181600" y="1981200"/>
            <a:ext cx="3352800" cy="2455872"/>
          </a:xfrm>
          <a:prstGeom prst="rect">
            <a:avLst/>
          </a:prstGeom>
          <a:noFill/>
          <a:ln w="9525">
            <a:noFill/>
            <a:miter lim="800000"/>
            <a:headEnd/>
            <a:tailEnd/>
          </a:ln>
          <a:effectLst/>
        </p:spPr>
      </p:pic>
      <p:graphicFrame>
        <p:nvGraphicFramePr>
          <p:cNvPr id="4" name="Object 3"/>
          <p:cNvGraphicFramePr>
            <a:graphicFrameLocks noChangeAspect="1"/>
          </p:cNvGraphicFramePr>
          <p:nvPr>
            <p:extLst>
              <p:ext uri="{D42A27DB-BD31-4B8C-83A1-F6EECF244321}">
                <p14:modId xmlns:p14="http://schemas.microsoft.com/office/powerpoint/2010/main" val="3643990403"/>
              </p:ext>
            </p:extLst>
          </p:nvPr>
        </p:nvGraphicFramePr>
        <p:xfrm>
          <a:off x="1676400" y="4572000"/>
          <a:ext cx="1714500" cy="901700"/>
        </p:xfrm>
        <a:graphic>
          <a:graphicData uri="http://schemas.openxmlformats.org/presentationml/2006/ole">
            <mc:AlternateContent xmlns:mc="http://schemas.openxmlformats.org/markup-compatibility/2006">
              <mc:Choice xmlns:v="urn:schemas-microsoft-com:vml" Requires="v">
                <p:oleObj spid="_x0000_s3316" name="Equation" r:id="rId6" imgW="1714320" imgH="901440" progId="Equation.DSMT4">
                  <p:embed/>
                </p:oleObj>
              </mc:Choice>
              <mc:Fallback>
                <p:oleObj name="Equation" r:id="rId6" imgW="1714320" imgH="901440" progId="Equation.DSMT4">
                  <p:embed/>
                  <p:pic>
                    <p:nvPicPr>
                      <p:cNvPr id="0" name=""/>
                      <p:cNvPicPr/>
                      <p:nvPr/>
                    </p:nvPicPr>
                    <p:blipFill>
                      <a:blip r:embed="rId7"/>
                      <a:stretch>
                        <a:fillRect/>
                      </a:stretch>
                    </p:blipFill>
                    <p:spPr>
                      <a:xfrm>
                        <a:off x="1676400" y="4572000"/>
                        <a:ext cx="1714500" cy="901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248817733"/>
              </p:ext>
            </p:extLst>
          </p:nvPr>
        </p:nvGraphicFramePr>
        <p:xfrm>
          <a:off x="550606" y="990600"/>
          <a:ext cx="2692400" cy="457200"/>
        </p:xfrm>
        <a:graphic>
          <a:graphicData uri="http://schemas.openxmlformats.org/presentationml/2006/ole">
            <mc:AlternateContent xmlns:mc="http://schemas.openxmlformats.org/markup-compatibility/2006">
              <mc:Choice xmlns:v="urn:schemas-microsoft-com:vml" Requires="v">
                <p:oleObj spid="_x0000_s3317" name="Equation" r:id="rId8" imgW="2692080" imgH="457200" progId="Equation.DSMT4">
                  <p:embed/>
                </p:oleObj>
              </mc:Choice>
              <mc:Fallback>
                <p:oleObj name="Equation" r:id="rId8" imgW="2692080" imgH="457200" progId="Equation.DSMT4">
                  <p:embed/>
                  <p:pic>
                    <p:nvPicPr>
                      <p:cNvPr id="0" name=""/>
                      <p:cNvPicPr/>
                      <p:nvPr/>
                    </p:nvPicPr>
                    <p:blipFill>
                      <a:blip r:embed="rId9"/>
                      <a:stretch>
                        <a:fillRect/>
                      </a:stretch>
                    </p:blipFill>
                    <p:spPr>
                      <a:xfrm>
                        <a:off x="550606" y="990600"/>
                        <a:ext cx="2692400" cy="4572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781104934"/>
              </p:ext>
            </p:extLst>
          </p:nvPr>
        </p:nvGraphicFramePr>
        <p:xfrm>
          <a:off x="4876800" y="4648200"/>
          <a:ext cx="2603500" cy="723900"/>
        </p:xfrm>
        <a:graphic>
          <a:graphicData uri="http://schemas.openxmlformats.org/presentationml/2006/ole">
            <mc:AlternateContent xmlns:mc="http://schemas.openxmlformats.org/markup-compatibility/2006">
              <mc:Choice xmlns:v="urn:schemas-microsoft-com:vml" Requires="v">
                <p:oleObj spid="_x0000_s3318" name="Equation" r:id="rId10" imgW="2603160" imgH="723600" progId="Equation.DSMT4">
                  <p:embed/>
                </p:oleObj>
              </mc:Choice>
              <mc:Fallback>
                <p:oleObj name="Equation" r:id="rId10" imgW="2603160" imgH="723600" progId="Equation.DSMT4">
                  <p:embed/>
                  <p:pic>
                    <p:nvPicPr>
                      <p:cNvPr id="0" name=""/>
                      <p:cNvPicPr/>
                      <p:nvPr/>
                    </p:nvPicPr>
                    <p:blipFill>
                      <a:blip r:embed="rId11"/>
                      <a:stretch>
                        <a:fillRect/>
                      </a:stretch>
                    </p:blipFill>
                    <p:spPr>
                      <a:xfrm>
                        <a:off x="4876800" y="4648200"/>
                        <a:ext cx="2603500" cy="723900"/>
                      </a:xfrm>
                      <a:prstGeom prst="rect">
                        <a:avLst/>
                      </a:prstGeom>
                    </p:spPr>
                  </p:pic>
                </p:oleObj>
              </mc:Fallback>
            </mc:AlternateContent>
          </a:graphicData>
        </a:graphic>
      </p:graphicFrame>
      <p:sp>
        <p:nvSpPr>
          <p:cNvPr id="9" name="TextBox 8"/>
          <p:cNvSpPr txBox="1"/>
          <p:nvPr/>
        </p:nvSpPr>
        <p:spPr>
          <a:xfrm>
            <a:off x="4724400" y="5943600"/>
            <a:ext cx="3421899" cy="634020"/>
          </a:xfrm>
          <a:prstGeom prst="rect">
            <a:avLst/>
          </a:prstGeom>
          <a:noFill/>
        </p:spPr>
        <p:txBody>
          <a:bodyPr wrap="none" rtlCol="0">
            <a:spAutoFit/>
          </a:bodyPr>
          <a:lstStyle/>
          <a:p>
            <a:pPr>
              <a:buFontTx/>
              <a:buNone/>
            </a:pPr>
            <a:r>
              <a:rPr lang="en-US" sz="1600" b="1" i="1" dirty="0" smtClean="0">
                <a:solidFill>
                  <a:schemeClr val="tx1"/>
                </a:solidFill>
                <a:latin typeface="Times New Roman" pitchFamily="18" charset="0"/>
                <a:cs typeface="Times New Roman" pitchFamily="18" charset="0"/>
              </a:rPr>
              <a:t>O</a:t>
            </a:r>
            <a:r>
              <a:rPr lang="en-US" sz="1600" b="1" i="1" dirty="0">
                <a:solidFill>
                  <a:schemeClr val="tx1"/>
                </a:solidFill>
                <a:latin typeface="Times New Roman" pitchFamily="18" charset="0"/>
                <a:cs typeface="Times New Roman" pitchFamily="18" charset="0"/>
              </a:rPr>
              <a:t>. </a:t>
            </a:r>
            <a:r>
              <a:rPr lang="en-US" sz="1600" b="1" i="1" dirty="0" err="1">
                <a:solidFill>
                  <a:schemeClr val="tx1"/>
                </a:solidFill>
                <a:latin typeface="Times New Roman" pitchFamily="18" charset="0"/>
                <a:cs typeface="Times New Roman" pitchFamily="18" charset="0"/>
              </a:rPr>
              <a:t>Kidwai</a:t>
            </a:r>
            <a:r>
              <a:rPr lang="en-US" sz="1600" b="1" i="1" dirty="0">
                <a:solidFill>
                  <a:schemeClr val="tx1"/>
                </a:solidFill>
                <a:latin typeface="Times New Roman" pitchFamily="18" charset="0"/>
                <a:cs typeface="Times New Roman" pitchFamily="18" charset="0"/>
              </a:rPr>
              <a:t>, </a:t>
            </a:r>
            <a:r>
              <a:rPr lang="en-US" sz="1600" b="1" i="1" dirty="0" smtClean="0">
                <a:solidFill>
                  <a:schemeClr val="tx1"/>
                </a:solidFill>
                <a:latin typeface="Times New Roman" pitchFamily="18" charset="0"/>
                <a:cs typeface="Times New Roman" pitchFamily="18" charset="0"/>
              </a:rPr>
              <a:t>et al, </a:t>
            </a:r>
            <a:r>
              <a:rPr lang="en-US" sz="1600" b="1" i="1" dirty="0">
                <a:solidFill>
                  <a:schemeClr val="tx1"/>
                </a:solidFill>
                <a:latin typeface="Times New Roman" pitchFamily="18" charset="0"/>
                <a:cs typeface="Times New Roman" pitchFamily="18" charset="0"/>
              </a:rPr>
              <a:t>Phys. Rev. A </a:t>
            </a:r>
            <a:r>
              <a:rPr lang="en-US" sz="1600" b="1" i="1" dirty="0" smtClean="0">
                <a:solidFill>
                  <a:schemeClr val="tx1"/>
                </a:solidFill>
                <a:latin typeface="Times New Roman" pitchFamily="18" charset="0"/>
                <a:cs typeface="Times New Roman" pitchFamily="18" charset="0"/>
              </a:rPr>
              <a:t>(</a:t>
            </a:r>
            <a:r>
              <a:rPr lang="en-US" sz="1600" b="1" i="1" dirty="0">
                <a:solidFill>
                  <a:schemeClr val="tx1"/>
                </a:solidFill>
                <a:latin typeface="Times New Roman" pitchFamily="18" charset="0"/>
                <a:cs typeface="Times New Roman" pitchFamily="18" charset="0"/>
              </a:rPr>
              <a:t>2012</a:t>
            </a:r>
            <a:r>
              <a:rPr lang="en-US" sz="1600" b="1" i="1" dirty="0" smtClean="0">
                <a:solidFill>
                  <a:schemeClr val="tx1"/>
                </a:solidFill>
                <a:latin typeface="Times New Roman" pitchFamily="18" charset="0"/>
                <a:cs typeface="Times New Roman" pitchFamily="18" charset="0"/>
              </a:rPr>
              <a:t>)</a:t>
            </a:r>
          </a:p>
          <a:p>
            <a:pPr>
              <a:buFontTx/>
              <a:buNone/>
            </a:pPr>
            <a:r>
              <a:rPr lang="fr-FR" sz="1600" b="1" i="1" dirty="0" smtClean="0">
                <a:solidFill>
                  <a:schemeClr val="tx1"/>
                </a:solidFill>
                <a:latin typeface="Times New Roman" pitchFamily="18" charset="0"/>
                <a:cs typeface="Times New Roman" pitchFamily="18" charset="0"/>
              </a:rPr>
              <a:t>M</a:t>
            </a:r>
            <a:r>
              <a:rPr lang="fr-FR" sz="1600" b="1" i="1" dirty="0">
                <a:solidFill>
                  <a:schemeClr val="tx1"/>
                </a:solidFill>
                <a:latin typeface="Times New Roman" pitchFamily="18" charset="0"/>
                <a:cs typeface="Times New Roman" pitchFamily="18" charset="0"/>
              </a:rPr>
              <a:t>. A. </a:t>
            </a:r>
            <a:r>
              <a:rPr lang="fr-FR" sz="1600" b="1" i="1" dirty="0" err="1">
                <a:solidFill>
                  <a:schemeClr val="tx1"/>
                </a:solidFill>
                <a:latin typeface="Times New Roman" pitchFamily="18" charset="0"/>
                <a:cs typeface="Times New Roman" pitchFamily="18" charset="0"/>
              </a:rPr>
              <a:t>Noginov</a:t>
            </a:r>
            <a:r>
              <a:rPr lang="fr-FR" sz="1600" b="1" i="1" dirty="0">
                <a:solidFill>
                  <a:schemeClr val="tx1"/>
                </a:solidFill>
                <a:latin typeface="Times New Roman" pitchFamily="18" charset="0"/>
                <a:cs typeface="Times New Roman" pitchFamily="18" charset="0"/>
              </a:rPr>
              <a:t>, </a:t>
            </a:r>
            <a:r>
              <a:rPr lang="fr-FR" sz="1600" b="1" i="1" dirty="0" smtClean="0">
                <a:solidFill>
                  <a:schemeClr val="tx1"/>
                </a:solidFill>
                <a:latin typeface="Times New Roman" pitchFamily="18" charset="0"/>
                <a:cs typeface="Times New Roman" pitchFamily="18" charset="0"/>
              </a:rPr>
              <a:t>et al </a:t>
            </a:r>
            <a:r>
              <a:rPr lang="fr-FR" sz="1600" b="1" i="1" dirty="0" err="1">
                <a:solidFill>
                  <a:schemeClr val="tx1"/>
                </a:solidFill>
                <a:latin typeface="Times New Roman" pitchFamily="18" charset="0"/>
                <a:cs typeface="Times New Roman" pitchFamily="18" charset="0"/>
              </a:rPr>
              <a:t>Opt</a:t>
            </a:r>
            <a:r>
              <a:rPr lang="fr-FR" sz="1600" b="1" i="1" dirty="0">
                <a:solidFill>
                  <a:schemeClr val="tx1"/>
                </a:solidFill>
                <a:latin typeface="Times New Roman" pitchFamily="18" charset="0"/>
                <a:cs typeface="Times New Roman" pitchFamily="18" charset="0"/>
              </a:rPr>
              <a:t>. </a:t>
            </a:r>
            <a:r>
              <a:rPr lang="fr-FR" sz="1600" b="1" i="1" dirty="0" err="1">
                <a:solidFill>
                  <a:schemeClr val="tx1"/>
                </a:solidFill>
                <a:latin typeface="Times New Roman" pitchFamily="18" charset="0"/>
                <a:cs typeface="Times New Roman" pitchFamily="18" charset="0"/>
              </a:rPr>
              <a:t>Lett</a:t>
            </a:r>
            <a:r>
              <a:rPr lang="fr-FR" sz="1600" b="1" i="1" dirty="0" smtClean="0">
                <a:solidFill>
                  <a:schemeClr val="tx1"/>
                </a:solidFill>
                <a:latin typeface="Times New Roman" pitchFamily="18" charset="0"/>
                <a:cs typeface="Times New Roman" pitchFamily="18" charset="0"/>
              </a:rPr>
              <a:t>. (2010</a:t>
            </a:r>
            <a:r>
              <a:rPr lang="fr-FR" sz="1600" b="1" i="1" dirty="0">
                <a:solidFill>
                  <a:schemeClr val="tx1"/>
                </a:solidFill>
                <a:latin typeface="Times New Roman" pitchFamily="18" charset="0"/>
                <a:cs typeface="Times New Roman" pitchFamily="18" charset="0"/>
              </a:rPr>
              <a:t>). </a:t>
            </a:r>
            <a:endParaRPr lang="fr-FR" sz="1600" b="1" i="1"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2860028"/>
            <a:ext cx="9144000" cy="2895600"/>
          </a:xfrm>
        </p:spPr>
        <p:txBody>
          <a:bodyPr/>
          <a:lstStyle/>
          <a:p>
            <a:endParaRPr lang="en-US" dirty="0" smtClean="0">
              <a:solidFill>
                <a:schemeClr val="bg1"/>
              </a:solidFill>
            </a:endParaRPr>
          </a:p>
          <a:p>
            <a:r>
              <a:rPr lang="en-US" b="0" dirty="0" smtClean="0">
                <a:solidFill>
                  <a:schemeClr val="bg1"/>
                </a:solidFill>
              </a:rPr>
              <a:t>M</a:t>
            </a:r>
            <a:r>
              <a:rPr lang="en-US" b="0" dirty="0">
                <a:solidFill>
                  <a:schemeClr val="bg1"/>
                </a:solidFill>
              </a:rPr>
              <a:t>. Y. Shalaginov</a:t>
            </a:r>
            <a:r>
              <a:rPr lang="en-US" b="0" baseline="30000" dirty="0">
                <a:solidFill>
                  <a:schemeClr val="bg1"/>
                </a:solidFill>
              </a:rPr>
              <a:t>1,2</a:t>
            </a:r>
            <a:r>
              <a:rPr lang="en-US" b="0" dirty="0">
                <a:solidFill>
                  <a:schemeClr val="bg1"/>
                </a:solidFill>
              </a:rPr>
              <a:t>, </a:t>
            </a:r>
            <a:r>
              <a:rPr lang="en-US" b="0" dirty="0" smtClean="0">
                <a:solidFill>
                  <a:schemeClr val="bg1"/>
                </a:solidFill>
              </a:rPr>
              <a:t>V. </a:t>
            </a:r>
            <a:r>
              <a:rPr lang="en-US" b="0" dirty="0">
                <a:solidFill>
                  <a:schemeClr val="bg1"/>
                </a:solidFill>
              </a:rPr>
              <a:t>V. </a:t>
            </a:r>
            <a:r>
              <a:rPr lang="en-US" b="0" dirty="0" smtClean="0">
                <a:solidFill>
                  <a:schemeClr val="bg1"/>
                </a:solidFill>
              </a:rPr>
              <a:t>Vorobyov</a:t>
            </a:r>
            <a:r>
              <a:rPr lang="en-US" b="0" baseline="30000" dirty="0" smtClean="0">
                <a:solidFill>
                  <a:schemeClr val="bg1"/>
                </a:solidFill>
              </a:rPr>
              <a:t>3,4</a:t>
            </a:r>
            <a:r>
              <a:rPr lang="en-US" b="0" dirty="0" smtClean="0">
                <a:solidFill>
                  <a:schemeClr val="bg1"/>
                </a:solidFill>
              </a:rPr>
              <a:t>, J</a:t>
            </a:r>
            <a:r>
              <a:rPr lang="en-US" b="0" dirty="0">
                <a:solidFill>
                  <a:schemeClr val="bg1"/>
                </a:solidFill>
              </a:rPr>
              <a:t>. </a:t>
            </a:r>
            <a:r>
              <a:rPr lang="en-US" b="0" dirty="0" smtClean="0">
                <a:solidFill>
                  <a:schemeClr val="bg1"/>
                </a:solidFill>
              </a:rPr>
              <a:t>Liu</a:t>
            </a:r>
            <a:r>
              <a:rPr lang="en-US" b="0" baseline="30000" dirty="0">
                <a:solidFill>
                  <a:schemeClr val="bg1"/>
                </a:solidFill>
              </a:rPr>
              <a:t>5</a:t>
            </a:r>
            <a:r>
              <a:rPr lang="en-US" b="0" dirty="0" smtClean="0">
                <a:solidFill>
                  <a:schemeClr val="bg1"/>
                </a:solidFill>
              </a:rPr>
              <a:t>,</a:t>
            </a:r>
          </a:p>
          <a:p>
            <a:r>
              <a:rPr lang="en-US" b="0" dirty="0" smtClean="0">
                <a:solidFill>
                  <a:schemeClr val="bg1"/>
                </a:solidFill>
              </a:rPr>
              <a:t>J. Irudayaraj</a:t>
            </a:r>
            <a:r>
              <a:rPr lang="en-US" b="0" baseline="30000" dirty="0">
                <a:solidFill>
                  <a:schemeClr val="bg1"/>
                </a:solidFill>
              </a:rPr>
              <a:t>5</a:t>
            </a:r>
            <a:r>
              <a:rPr lang="en-US" b="0" dirty="0" smtClean="0">
                <a:solidFill>
                  <a:schemeClr val="bg1"/>
                </a:solidFill>
              </a:rPr>
              <a:t>, A. V. Akimov</a:t>
            </a:r>
            <a:r>
              <a:rPr lang="en-US" b="0" baseline="30000" dirty="0" smtClean="0">
                <a:solidFill>
                  <a:schemeClr val="bg1"/>
                </a:solidFill>
              </a:rPr>
              <a:t>4,6,7</a:t>
            </a:r>
            <a:r>
              <a:rPr lang="en-US" b="0" dirty="0" smtClean="0">
                <a:solidFill>
                  <a:schemeClr val="bg1"/>
                </a:solidFill>
              </a:rPr>
              <a:t>, A</a:t>
            </a:r>
            <a:r>
              <a:rPr lang="en-US" b="0" dirty="0">
                <a:solidFill>
                  <a:schemeClr val="bg1"/>
                </a:solidFill>
              </a:rPr>
              <a:t>. Lagutchev</a:t>
            </a:r>
            <a:r>
              <a:rPr lang="en-US" b="0" baseline="30000" dirty="0">
                <a:solidFill>
                  <a:schemeClr val="bg1"/>
                </a:solidFill>
              </a:rPr>
              <a:t>2</a:t>
            </a:r>
            <a:r>
              <a:rPr lang="en-US" b="0" dirty="0">
                <a:solidFill>
                  <a:schemeClr val="bg1"/>
                </a:solidFill>
              </a:rPr>
              <a:t>, A. V. Kildishev</a:t>
            </a:r>
            <a:r>
              <a:rPr lang="en-US" b="0" baseline="30000" dirty="0">
                <a:solidFill>
                  <a:schemeClr val="bg1"/>
                </a:solidFill>
              </a:rPr>
              <a:t>1,2</a:t>
            </a:r>
            <a:r>
              <a:rPr lang="en-US" b="0" dirty="0">
                <a:solidFill>
                  <a:schemeClr val="bg1"/>
                </a:solidFill>
              </a:rPr>
              <a:t>, </a:t>
            </a:r>
            <a:endParaRPr lang="en-US" b="0" dirty="0" smtClean="0">
              <a:solidFill>
                <a:schemeClr val="bg1"/>
              </a:solidFill>
            </a:endParaRPr>
          </a:p>
          <a:p>
            <a:r>
              <a:rPr lang="en-US" b="0" dirty="0" smtClean="0">
                <a:solidFill>
                  <a:schemeClr val="bg1"/>
                </a:solidFill>
              </a:rPr>
              <a:t>and </a:t>
            </a:r>
            <a:r>
              <a:rPr lang="en-US" b="0" dirty="0">
                <a:solidFill>
                  <a:schemeClr val="bg1"/>
                </a:solidFill>
              </a:rPr>
              <a:t>V. M. </a:t>
            </a:r>
            <a:r>
              <a:rPr lang="en-US" b="0" dirty="0" smtClean="0">
                <a:solidFill>
                  <a:schemeClr val="bg1"/>
                </a:solidFill>
              </a:rPr>
              <a:t>Shalaev</a:t>
            </a:r>
            <a:r>
              <a:rPr lang="en-US" b="0" baseline="30000" dirty="0" smtClean="0">
                <a:solidFill>
                  <a:schemeClr val="bg1"/>
                </a:solidFill>
              </a:rPr>
              <a:t>1,2</a:t>
            </a:r>
          </a:p>
          <a:p>
            <a:endParaRPr lang="en-US" b="0" baseline="30000" dirty="0" smtClean="0">
              <a:solidFill>
                <a:schemeClr val="bg1"/>
              </a:solidFill>
            </a:endParaRPr>
          </a:p>
          <a:p>
            <a:r>
              <a:rPr lang="en-US" sz="1400" b="0" i="1" baseline="30000" dirty="0" smtClean="0">
                <a:solidFill>
                  <a:schemeClr val="bg1"/>
                </a:solidFill>
              </a:rPr>
              <a:t>1</a:t>
            </a:r>
            <a:r>
              <a:rPr lang="en-US" sz="1400" b="0" i="1" dirty="0" smtClean="0">
                <a:solidFill>
                  <a:schemeClr val="bg1"/>
                </a:solidFill>
              </a:rPr>
              <a:t>School </a:t>
            </a:r>
            <a:r>
              <a:rPr lang="en-US" sz="1400" b="0" i="1" dirty="0">
                <a:solidFill>
                  <a:schemeClr val="bg1"/>
                </a:solidFill>
              </a:rPr>
              <a:t>of Electrical and Computer Engineering, Purdue University, West Lafayette, </a:t>
            </a:r>
            <a:r>
              <a:rPr lang="en-US" sz="1400" b="0" i="1" dirty="0" smtClean="0">
                <a:solidFill>
                  <a:schemeClr val="bg1"/>
                </a:solidFill>
              </a:rPr>
              <a:t>USA</a:t>
            </a:r>
            <a:endParaRPr lang="en-US" sz="1400" b="0" i="1" dirty="0">
              <a:solidFill>
                <a:schemeClr val="bg1"/>
              </a:solidFill>
            </a:endParaRPr>
          </a:p>
          <a:p>
            <a:r>
              <a:rPr lang="en-US" sz="1400" b="0" i="1" baseline="30000" dirty="0">
                <a:solidFill>
                  <a:schemeClr val="bg1"/>
                </a:solidFill>
              </a:rPr>
              <a:t>2</a:t>
            </a:r>
            <a:r>
              <a:rPr lang="en-US" sz="1400" b="0" i="1" dirty="0">
                <a:solidFill>
                  <a:schemeClr val="bg1"/>
                </a:solidFill>
              </a:rPr>
              <a:t>Birck Nanotechnology Center, Purdue University, West Lafayette, </a:t>
            </a:r>
            <a:r>
              <a:rPr lang="en-US" sz="1400" b="0" i="1" dirty="0" smtClean="0">
                <a:solidFill>
                  <a:schemeClr val="bg1"/>
                </a:solidFill>
              </a:rPr>
              <a:t>USA</a:t>
            </a:r>
          </a:p>
          <a:p>
            <a:r>
              <a:rPr lang="en-US" sz="1400" b="0" i="1" baseline="30000" dirty="0">
                <a:solidFill>
                  <a:schemeClr val="bg1"/>
                </a:solidFill>
              </a:rPr>
              <a:t>3</a:t>
            </a:r>
            <a:r>
              <a:rPr lang="en-US" sz="1400" b="0" i="1" dirty="0">
                <a:solidFill>
                  <a:schemeClr val="bg1"/>
                </a:solidFill>
              </a:rPr>
              <a:t>Photonic </a:t>
            </a:r>
            <a:r>
              <a:rPr lang="en-US" sz="1400" b="0" i="1" dirty="0" err="1">
                <a:solidFill>
                  <a:schemeClr val="bg1"/>
                </a:solidFill>
              </a:rPr>
              <a:t>Nano</a:t>
            </a:r>
            <a:r>
              <a:rPr lang="en-US" sz="1400" b="0" i="1" dirty="0">
                <a:solidFill>
                  <a:schemeClr val="bg1"/>
                </a:solidFill>
              </a:rPr>
              <a:t>-Meta Technologies, Moscow Region, </a:t>
            </a:r>
            <a:r>
              <a:rPr lang="en-US" sz="1400" b="0" i="1" dirty="0" err="1">
                <a:solidFill>
                  <a:schemeClr val="bg1"/>
                </a:solidFill>
              </a:rPr>
              <a:t>Mytischi</a:t>
            </a:r>
            <a:r>
              <a:rPr lang="en-US" sz="1400" b="0" i="1" dirty="0">
                <a:solidFill>
                  <a:schemeClr val="bg1"/>
                </a:solidFill>
              </a:rPr>
              <a:t>, </a:t>
            </a:r>
            <a:r>
              <a:rPr lang="en-US" sz="1400" b="0" i="1" dirty="0" err="1">
                <a:solidFill>
                  <a:schemeClr val="bg1"/>
                </a:solidFill>
              </a:rPr>
              <a:t>Olimpijskij</a:t>
            </a:r>
            <a:r>
              <a:rPr lang="en-US" sz="1400" b="0" i="1" dirty="0">
                <a:solidFill>
                  <a:schemeClr val="bg1"/>
                </a:solidFill>
              </a:rPr>
              <a:t> </a:t>
            </a:r>
            <a:r>
              <a:rPr lang="en-US" sz="1400" b="0" i="1" dirty="0" err="1">
                <a:solidFill>
                  <a:schemeClr val="bg1"/>
                </a:solidFill>
              </a:rPr>
              <a:t>Prospekt</a:t>
            </a:r>
            <a:r>
              <a:rPr lang="en-US" sz="1400" b="0" i="1" dirty="0">
                <a:solidFill>
                  <a:schemeClr val="bg1"/>
                </a:solidFill>
              </a:rPr>
              <a:t> 2, 141009 Russia </a:t>
            </a:r>
          </a:p>
          <a:p>
            <a:r>
              <a:rPr lang="en-US" sz="1400" b="0" i="1" baseline="30000" dirty="0">
                <a:solidFill>
                  <a:schemeClr val="bg1"/>
                </a:solidFill>
              </a:rPr>
              <a:t>4</a:t>
            </a:r>
            <a:r>
              <a:rPr lang="en-US" sz="1400" b="0" i="1" dirty="0">
                <a:solidFill>
                  <a:schemeClr val="bg1"/>
                </a:solidFill>
              </a:rPr>
              <a:t>Moscow Institute of Physics and Technology, 9 </a:t>
            </a:r>
            <a:r>
              <a:rPr lang="en-US" sz="1400" b="0" i="1" dirty="0" err="1">
                <a:solidFill>
                  <a:schemeClr val="bg1"/>
                </a:solidFill>
              </a:rPr>
              <a:t>Institutskiy</a:t>
            </a:r>
            <a:r>
              <a:rPr lang="en-US" sz="1400" b="0" i="1" dirty="0">
                <a:solidFill>
                  <a:schemeClr val="bg1"/>
                </a:solidFill>
              </a:rPr>
              <a:t> per., </a:t>
            </a:r>
            <a:r>
              <a:rPr lang="en-US" sz="1400" b="0" i="1" dirty="0" err="1">
                <a:solidFill>
                  <a:schemeClr val="bg1"/>
                </a:solidFill>
              </a:rPr>
              <a:t>Dolgoprudny</a:t>
            </a:r>
            <a:r>
              <a:rPr lang="en-US" sz="1400" b="0" i="1" dirty="0">
                <a:solidFill>
                  <a:schemeClr val="bg1"/>
                </a:solidFill>
              </a:rPr>
              <a:t>, Moscow Region, 141700, </a:t>
            </a:r>
            <a:r>
              <a:rPr lang="en-US" sz="1400" b="0" i="1" dirty="0" smtClean="0">
                <a:solidFill>
                  <a:schemeClr val="bg1"/>
                </a:solidFill>
              </a:rPr>
              <a:t>Russia</a:t>
            </a:r>
          </a:p>
          <a:p>
            <a:r>
              <a:rPr lang="en-US" sz="1400" b="0" i="1" baseline="30000" dirty="0" smtClean="0">
                <a:solidFill>
                  <a:schemeClr val="bg1"/>
                </a:solidFill>
              </a:rPr>
              <a:t>5</a:t>
            </a:r>
            <a:r>
              <a:rPr lang="en-US" sz="1400" b="0" i="1" dirty="0" smtClean="0">
                <a:solidFill>
                  <a:schemeClr val="bg1"/>
                </a:solidFill>
              </a:rPr>
              <a:t>Agricultural </a:t>
            </a:r>
            <a:r>
              <a:rPr lang="en-US" sz="1400" b="0" i="1" dirty="0">
                <a:solidFill>
                  <a:schemeClr val="bg1"/>
                </a:solidFill>
              </a:rPr>
              <a:t>and Biological Engineering, Purdue University, West Lafayette, </a:t>
            </a:r>
            <a:r>
              <a:rPr lang="en-US" sz="1400" b="0" i="1" dirty="0" smtClean="0">
                <a:solidFill>
                  <a:schemeClr val="bg1"/>
                </a:solidFill>
              </a:rPr>
              <a:t>USA</a:t>
            </a:r>
          </a:p>
          <a:p>
            <a:r>
              <a:rPr lang="en-US" sz="1400" b="0" i="1" baseline="30000" dirty="0">
                <a:solidFill>
                  <a:schemeClr val="bg1"/>
                </a:solidFill>
              </a:rPr>
              <a:t>6</a:t>
            </a:r>
            <a:r>
              <a:rPr lang="en-US" sz="1400" b="0" i="1" dirty="0">
                <a:solidFill>
                  <a:schemeClr val="bg1"/>
                </a:solidFill>
              </a:rPr>
              <a:t>Russian Quantum Center, Novaya str., 100, BC "Ural", </a:t>
            </a:r>
            <a:r>
              <a:rPr lang="en-US" sz="1400" b="0" i="1" dirty="0" err="1">
                <a:solidFill>
                  <a:schemeClr val="bg1"/>
                </a:solidFill>
              </a:rPr>
              <a:t>Skolkovo</a:t>
            </a:r>
            <a:r>
              <a:rPr lang="en-US" sz="1400" b="0" i="1" dirty="0">
                <a:solidFill>
                  <a:schemeClr val="bg1"/>
                </a:solidFill>
              </a:rPr>
              <a:t>, Moscow region, 143025, </a:t>
            </a:r>
            <a:r>
              <a:rPr lang="en-US" sz="1400" b="0" i="1" dirty="0" smtClean="0">
                <a:solidFill>
                  <a:schemeClr val="bg1"/>
                </a:solidFill>
              </a:rPr>
              <a:t>Russia</a:t>
            </a:r>
          </a:p>
          <a:p>
            <a:r>
              <a:rPr lang="en-US" sz="1400" b="0" i="1" baseline="30000" dirty="0" smtClean="0">
                <a:solidFill>
                  <a:schemeClr val="bg1"/>
                </a:solidFill>
              </a:rPr>
              <a:t>7</a:t>
            </a:r>
            <a:r>
              <a:rPr lang="en-US" sz="1400" b="0" i="1" dirty="0" smtClean="0">
                <a:solidFill>
                  <a:schemeClr val="bg1"/>
                </a:solidFill>
              </a:rPr>
              <a:t>Lebedev </a:t>
            </a:r>
            <a:r>
              <a:rPr lang="en-US" sz="1400" b="0" i="1" dirty="0">
                <a:solidFill>
                  <a:schemeClr val="bg1"/>
                </a:solidFill>
              </a:rPr>
              <a:t>Physical Institute RAS, 53 </a:t>
            </a:r>
            <a:r>
              <a:rPr lang="en-US" sz="1400" b="0" i="1" dirty="0" err="1">
                <a:solidFill>
                  <a:schemeClr val="bg1"/>
                </a:solidFill>
              </a:rPr>
              <a:t>Leninskij</a:t>
            </a:r>
            <a:r>
              <a:rPr lang="en-US" sz="1400" b="0" i="1" dirty="0">
                <a:solidFill>
                  <a:schemeClr val="bg1"/>
                </a:solidFill>
              </a:rPr>
              <a:t> </a:t>
            </a:r>
            <a:r>
              <a:rPr lang="en-US" sz="1400" b="0" i="1" dirty="0" err="1">
                <a:solidFill>
                  <a:schemeClr val="bg1"/>
                </a:solidFill>
              </a:rPr>
              <a:t>Prospekt</a:t>
            </a:r>
            <a:r>
              <a:rPr lang="en-US" sz="1400" b="0" i="1" dirty="0">
                <a:solidFill>
                  <a:schemeClr val="bg1"/>
                </a:solidFill>
              </a:rPr>
              <a:t>, Moscow, 119991, Russia</a:t>
            </a:r>
            <a:endParaRPr lang="en-US" sz="1400" b="0" i="1" dirty="0" smtClean="0">
              <a:solidFill>
                <a:schemeClr val="bg1"/>
              </a:solidFill>
            </a:endParaRPr>
          </a:p>
          <a:p>
            <a:endParaRPr lang="en-US" sz="1800" b="0" i="1" dirty="0">
              <a:solidFill>
                <a:schemeClr val="bg1"/>
              </a:solidFill>
            </a:endParaRPr>
          </a:p>
          <a:p>
            <a:endParaRPr lang="en-US" b="0" dirty="0" smtClean="0">
              <a:solidFill>
                <a:schemeClr val="bg1"/>
              </a:solidFill>
            </a:endParaRPr>
          </a:p>
        </p:txBody>
      </p:sp>
      <p:sp>
        <p:nvSpPr>
          <p:cNvPr id="7" name="Rectangle 6"/>
          <p:cNvSpPr/>
          <p:nvPr/>
        </p:nvSpPr>
        <p:spPr>
          <a:xfrm>
            <a:off x="228600" y="1241497"/>
            <a:ext cx="8686800" cy="1609671"/>
          </a:xfrm>
          <a:prstGeom prst="rect">
            <a:avLst/>
          </a:prstGeom>
          <a:noFill/>
        </p:spPr>
        <p:txBody>
          <a:bodyPr wrap="square" lIns="91440" tIns="45720" rIns="91440" bIns="45720">
            <a:spAutoFit/>
          </a:bodyPr>
          <a:lstStyle/>
          <a:p>
            <a:pPr algn="ctr">
              <a:buFontTx/>
              <a:buNone/>
            </a:pPr>
            <a:r>
              <a:rPr lang="en-US" sz="2900" b="1" spc="50" dirty="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Single-photon source based on </a:t>
            </a:r>
            <a:endParaRPr lang="en-US" sz="2900" b="1" spc="50" dirty="0" smtClean="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endParaRPr>
          </a:p>
          <a:p>
            <a:pPr algn="ctr">
              <a:buFontTx/>
              <a:buNone/>
            </a:pPr>
            <a:r>
              <a:rPr lang="en-US" sz="2900" b="1" spc="50" dirty="0" smtClean="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NV </a:t>
            </a:r>
            <a:r>
              <a:rPr lang="en-US" sz="2900" b="1" spc="50" dirty="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center in </a:t>
            </a:r>
            <a:r>
              <a:rPr lang="en-US" sz="2900" b="1" spc="50" dirty="0" err="1">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nanodiamond</a:t>
            </a:r>
            <a:r>
              <a:rPr lang="en-US" sz="2900" b="1" spc="50" dirty="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 </a:t>
            </a:r>
            <a:endParaRPr lang="en-US" sz="2900" b="1" spc="50" dirty="0" smtClean="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endParaRPr>
          </a:p>
          <a:p>
            <a:pPr algn="ctr">
              <a:buFontTx/>
              <a:buNone/>
            </a:pPr>
            <a:r>
              <a:rPr lang="en-US" sz="2900" b="1" spc="50" dirty="0" smtClean="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coupled </a:t>
            </a:r>
            <a:r>
              <a:rPr lang="en-US" sz="2900" b="1" spc="50" dirty="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to </a:t>
            </a:r>
            <a:r>
              <a:rPr lang="en-US" sz="2900" b="1" spc="50" dirty="0" smtClean="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hyperbolic </a:t>
            </a:r>
            <a:r>
              <a:rPr lang="en-US" sz="2900" b="1" spc="50" dirty="0" err="1">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rPr>
              <a:t>metamaterial</a:t>
            </a:r>
            <a:endParaRPr lang="en-US" sz="2900" b="1" spc="50" dirty="0">
              <a:ln w="13500">
                <a:solidFill>
                  <a:srgbClr val="BBE0E3">
                    <a:shade val="2500"/>
                    <a:alpha val="6500"/>
                  </a:srgbClr>
                </a:solidFill>
                <a:prstDash val="solid"/>
              </a:ln>
              <a:solidFill>
                <a:srgbClr val="BBE0E3">
                  <a:tint val="3000"/>
                  <a:alpha val="95000"/>
                </a:srgbClr>
              </a:solidFill>
              <a:effectLst>
                <a:innerShdw blurRad="50900" dist="38500" dir="13500000">
                  <a:srgbClr val="000000">
                    <a:alpha val="60000"/>
                  </a:srgbClr>
                </a:innerShdw>
              </a:effectLst>
              <a:ea typeface="Verdana" pitchFamily="34" charset="0"/>
              <a:cs typeface="Verdana" pitchFamily="34" charset="0"/>
            </a:endParaRPr>
          </a:p>
        </p:txBody>
      </p:sp>
    </p:spTree>
    <p:extLst>
      <p:ext uri="{BB962C8B-B14F-4D97-AF65-F5344CB8AC3E}">
        <p14:creationId xmlns:p14="http://schemas.microsoft.com/office/powerpoint/2010/main" val="9191343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a:t>
            </a:r>
            <a:endParaRPr lang="en-US" dirty="0"/>
          </a:p>
        </p:txBody>
      </p:sp>
      <p:sp>
        <p:nvSpPr>
          <p:cNvPr id="3" name="Content Placeholder 2"/>
          <p:cNvSpPr>
            <a:spLocks noGrp="1"/>
          </p:cNvSpPr>
          <p:nvPr>
            <p:ph idx="1"/>
          </p:nvPr>
        </p:nvSpPr>
        <p:spPr/>
        <p:txBody>
          <a:bodyPr/>
          <a:lstStyle/>
          <a:p>
            <a:pPr marL="457200" indent="-457200">
              <a:buAutoNum type="arabicPeriod"/>
            </a:pPr>
            <a:r>
              <a:rPr lang="en-US" b="0" dirty="0" smtClean="0"/>
              <a:t>“Characterization of </a:t>
            </a:r>
            <a:r>
              <a:rPr lang="en-US" b="0" dirty="0" err="1" smtClean="0"/>
              <a:t>nanodiamonds</a:t>
            </a:r>
            <a:r>
              <a:rPr lang="en-US" b="0" dirty="0" smtClean="0"/>
              <a:t> for </a:t>
            </a:r>
            <a:r>
              <a:rPr lang="en-US" b="0" dirty="0" err="1" smtClean="0"/>
              <a:t>metamaterial</a:t>
            </a:r>
            <a:r>
              <a:rPr lang="en-US" b="0" dirty="0" smtClean="0"/>
              <a:t> applications” </a:t>
            </a:r>
            <a:r>
              <a:rPr lang="en-US" sz="2000" b="0" dirty="0" smtClean="0"/>
              <a:t>(</a:t>
            </a:r>
            <a:r>
              <a:rPr lang="en-US" sz="2000" b="0" i="1" dirty="0"/>
              <a:t>Applied Physics B</a:t>
            </a:r>
            <a:r>
              <a:rPr lang="en-US" sz="2000" b="0" dirty="0"/>
              <a:t> 105.2 (2011): 191-195</a:t>
            </a:r>
            <a:r>
              <a:rPr lang="en-US" sz="2000" b="0" dirty="0" smtClean="0"/>
              <a:t>)</a:t>
            </a:r>
          </a:p>
          <a:p>
            <a:pPr marL="457200" indent="-457200">
              <a:buAutoNum type="arabicPeriod"/>
            </a:pPr>
            <a:r>
              <a:rPr lang="en-US" b="0" dirty="0" smtClean="0"/>
              <a:t>“Broadband </a:t>
            </a:r>
            <a:r>
              <a:rPr lang="en-US" b="0" dirty="0"/>
              <a:t>enhancement of spontaneous emission from nitrogen-vacancy centers in </a:t>
            </a:r>
            <a:r>
              <a:rPr lang="en-US" b="0" dirty="0" err="1"/>
              <a:t>nanodiamonds</a:t>
            </a:r>
            <a:r>
              <a:rPr lang="en-US" b="0" dirty="0"/>
              <a:t> by hyperbolic </a:t>
            </a:r>
            <a:r>
              <a:rPr lang="en-US" b="0" dirty="0" err="1" smtClean="0"/>
              <a:t>metamaterials</a:t>
            </a:r>
            <a:r>
              <a:rPr lang="en-US" b="0" dirty="0" smtClean="0"/>
              <a:t>” </a:t>
            </a:r>
            <a:r>
              <a:rPr lang="en-US" sz="2000" b="0" dirty="0" smtClean="0"/>
              <a:t>(</a:t>
            </a:r>
            <a:r>
              <a:rPr lang="en-US" sz="2000" b="0" i="1" dirty="0"/>
              <a:t>Applied Physics Letters</a:t>
            </a:r>
            <a:r>
              <a:rPr lang="en-US" sz="2000" b="0" dirty="0"/>
              <a:t> 102.17 (2013): 173114</a:t>
            </a:r>
            <a:r>
              <a:rPr lang="en-US" sz="2000" b="0" dirty="0" smtClean="0"/>
              <a:t>)</a:t>
            </a:r>
          </a:p>
          <a:p>
            <a:pPr marL="457200" indent="-457200">
              <a:buAutoNum type="arabicPeriod"/>
            </a:pPr>
            <a:r>
              <a:rPr lang="en-US" b="0" dirty="0" smtClean="0"/>
              <a:t>“Towards </a:t>
            </a:r>
            <a:r>
              <a:rPr lang="en-US" b="0" dirty="0"/>
              <a:t>single-photon source based on NV center in </a:t>
            </a:r>
            <a:r>
              <a:rPr lang="en-US" b="0" dirty="0" err="1"/>
              <a:t>nanodiamond</a:t>
            </a:r>
            <a:r>
              <a:rPr lang="en-US" b="0" dirty="0"/>
              <a:t> coupled to CMOS-compatible hyperbolic </a:t>
            </a:r>
            <a:r>
              <a:rPr lang="en-US" b="0" dirty="0" err="1" smtClean="0"/>
              <a:t>metamaterial</a:t>
            </a:r>
            <a:r>
              <a:rPr lang="en-US" b="0" dirty="0" smtClean="0"/>
              <a:t>” (to be submitted)</a:t>
            </a:r>
          </a:p>
          <a:p>
            <a:pPr marL="457200" indent="-457200">
              <a:buAutoNum type="arabicPeriod"/>
            </a:pPr>
            <a:r>
              <a:rPr lang="en-US" b="0" dirty="0" smtClean="0"/>
              <a:t>“Effect </a:t>
            </a:r>
            <a:r>
              <a:rPr lang="en-US" b="0" dirty="0"/>
              <a:t>of planar hyperbolic </a:t>
            </a:r>
            <a:r>
              <a:rPr lang="en-US" b="0" dirty="0" err="1"/>
              <a:t>metamaterial</a:t>
            </a:r>
            <a:r>
              <a:rPr lang="en-US" b="0" dirty="0"/>
              <a:t> on radiation pattern of single-photon </a:t>
            </a:r>
            <a:r>
              <a:rPr lang="en-US" b="0" dirty="0" smtClean="0"/>
              <a:t>source” (to be submitted)</a:t>
            </a:r>
          </a:p>
          <a:p>
            <a:pPr marL="0" indent="0">
              <a:buNone/>
            </a:pPr>
            <a:r>
              <a:rPr lang="en-US" b="0" i="1" dirty="0"/>
              <a:t>	</a:t>
            </a:r>
            <a:endParaRPr lang="en-US" dirty="0" smtClean="0"/>
          </a:p>
          <a:p>
            <a:pPr marL="0" indent="0">
              <a:buNone/>
            </a:pPr>
            <a:endParaRPr lang="en-US" dirty="0"/>
          </a:p>
        </p:txBody>
      </p:sp>
    </p:spTree>
    <p:extLst>
      <p:ext uri="{BB962C8B-B14F-4D97-AF65-F5344CB8AC3E}">
        <p14:creationId xmlns:p14="http://schemas.microsoft.com/office/powerpoint/2010/main" val="31844640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set-up</a:t>
            </a:r>
            <a:endParaRPr lang="en-US" dirty="0"/>
          </a:p>
        </p:txBody>
      </p:sp>
      <p:pic>
        <p:nvPicPr>
          <p:cNvPr id="286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511" y="1920062"/>
            <a:ext cx="4350489" cy="3032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965293"/>
            <a:ext cx="3810000" cy="267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996716" y="633935"/>
            <a:ext cx="3528274" cy="338554"/>
          </a:xfrm>
          <a:prstGeom prst="rect">
            <a:avLst/>
          </a:prstGeom>
          <a:noFill/>
        </p:spPr>
        <p:txBody>
          <a:bodyPr wrap="none" rtlCol="0">
            <a:spAutoFit/>
          </a:bodyPr>
          <a:lstStyle/>
          <a:p>
            <a:pPr>
              <a:buFontTx/>
              <a:buNone/>
            </a:pPr>
            <a:r>
              <a:rPr lang="en-US" sz="1600" b="1" dirty="0" err="1" smtClean="0">
                <a:solidFill>
                  <a:schemeClr val="tx1"/>
                </a:solidFill>
                <a:latin typeface="+mj-lt"/>
              </a:rPr>
              <a:t>Hanbury</a:t>
            </a:r>
            <a:r>
              <a:rPr lang="en-US" sz="1600" b="1" dirty="0" smtClean="0">
                <a:solidFill>
                  <a:schemeClr val="tx1"/>
                </a:solidFill>
                <a:latin typeface="+mj-lt"/>
              </a:rPr>
              <a:t> Brown-</a:t>
            </a:r>
            <a:r>
              <a:rPr lang="en-US" sz="1600" b="1" dirty="0" err="1" smtClean="0">
                <a:solidFill>
                  <a:schemeClr val="tx1"/>
                </a:solidFill>
                <a:latin typeface="+mj-lt"/>
              </a:rPr>
              <a:t>Twiss</a:t>
            </a:r>
            <a:r>
              <a:rPr lang="en-US" sz="1600" b="1" dirty="0" smtClean="0">
                <a:solidFill>
                  <a:schemeClr val="tx1"/>
                </a:solidFill>
                <a:latin typeface="+mj-lt"/>
              </a:rPr>
              <a:t> interferometry</a:t>
            </a:r>
          </a:p>
        </p:txBody>
      </p:sp>
      <p:sp>
        <p:nvSpPr>
          <p:cNvPr id="5" name="TextBox 4"/>
          <p:cNvSpPr txBox="1"/>
          <p:nvPr/>
        </p:nvSpPr>
        <p:spPr>
          <a:xfrm>
            <a:off x="4943532" y="3470622"/>
            <a:ext cx="3727880" cy="338554"/>
          </a:xfrm>
          <a:prstGeom prst="rect">
            <a:avLst/>
          </a:prstGeom>
          <a:noFill/>
        </p:spPr>
        <p:txBody>
          <a:bodyPr wrap="none" rtlCol="0">
            <a:spAutoFit/>
          </a:bodyPr>
          <a:lstStyle/>
          <a:p>
            <a:pPr>
              <a:buFontTx/>
              <a:buNone/>
            </a:pPr>
            <a:r>
              <a:rPr lang="en-US" sz="1600" b="1" dirty="0" smtClean="0">
                <a:solidFill>
                  <a:schemeClr val="tx1"/>
                </a:solidFill>
                <a:latin typeface="+mj-lt"/>
              </a:rPr>
              <a:t>Time –correlated single photon counting</a:t>
            </a:r>
          </a:p>
        </p:txBody>
      </p:sp>
      <p:pic>
        <p:nvPicPr>
          <p:cNvPr id="286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34345" y="3810948"/>
            <a:ext cx="3853016" cy="2837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53786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Broadband enhancement of spontaneous emission from </a:t>
            </a:r>
            <a:r>
              <a:rPr lang="en-US" sz="2000" dirty="0" smtClean="0"/>
              <a:t>NV </a:t>
            </a:r>
            <a:r>
              <a:rPr lang="en-US" sz="2000" dirty="0"/>
              <a:t>centers in </a:t>
            </a:r>
            <a:r>
              <a:rPr lang="en-US" sz="2000" dirty="0" err="1"/>
              <a:t>nanodiamonds</a:t>
            </a:r>
            <a:r>
              <a:rPr lang="en-US" sz="2000" dirty="0"/>
              <a:t> by </a:t>
            </a:r>
            <a:r>
              <a:rPr lang="en-US" sz="2000" dirty="0" smtClean="0"/>
              <a:t>HMMs</a:t>
            </a:r>
            <a:endParaRPr lang="en-US" sz="2000"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905" y="914400"/>
            <a:ext cx="7327149" cy="4984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295401" y="6096000"/>
            <a:ext cx="6400800" cy="646331"/>
          </a:xfrm>
          <a:prstGeom prst="rect">
            <a:avLst/>
          </a:prstGeom>
          <a:noFill/>
        </p:spPr>
        <p:txBody>
          <a:bodyPr wrap="square" rtlCol="0">
            <a:spAutoFit/>
          </a:bodyPr>
          <a:lstStyle/>
          <a:p>
            <a:pPr algn="ctr">
              <a:buNone/>
            </a:pPr>
            <a:r>
              <a:rPr lang="en-US" sz="1800" dirty="0" smtClean="0">
                <a:solidFill>
                  <a:schemeClr val="tx1"/>
                </a:solidFill>
                <a:latin typeface="+mj-lt"/>
              </a:rPr>
              <a:t>radiative </a:t>
            </a:r>
            <a:r>
              <a:rPr lang="en-US" sz="1800" dirty="0">
                <a:solidFill>
                  <a:schemeClr val="tx1"/>
                </a:solidFill>
                <a:latin typeface="+mj-lt"/>
              </a:rPr>
              <a:t>decay </a:t>
            </a:r>
            <a:r>
              <a:rPr lang="en-US" sz="1800" dirty="0" smtClean="0">
                <a:solidFill>
                  <a:schemeClr val="tx1"/>
                </a:solidFill>
                <a:latin typeface="+mj-lt"/>
              </a:rPr>
              <a:t>increased </a:t>
            </a:r>
            <a:r>
              <a:rPr lang="en-US" sz="1800" dirty="0">
                <a:solidFill>
                  <a:schemeClr val="tx1"/>
                </a:solidFill>
                <a:latin typeface="+mj-lt"/>
              </a:rPr>
              <a:t>2.5 times in comparison to glass surface (total decay rate is increased 13.5 times).</a:t>
            </a:r>
          </a:p>
        </p:txBody>
      </p:sp>
    </p:spTree>
    <p:extLst>
      <p:ext uri="{BB962C8B-B14F-4D97-AF65-F5344CB8AC3E}">
        <p14:creationId xmlns:p14="http://schemas.microsoft.com/office/powerpoint/2010/main" val="4268609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Mr. Shalaginov\Desktop\images for presentation\ghostface.jpg"/>
          <p:cNvPicPr>
            <a:picLocks noChangeAspect="1" noChangeArrowheads="1"/>
          </p:cNvPicPr>
          <p:nvPr/>
        </p:nvPicPr>
        <p:blipFill>
          <a:blip r:embed="rId3"/>
          <a:srcRect/>
          <a:stretch>
            <a:fillRect/>
          </a:stretch>
        </p:blipFill>
        <p:spPr bwMode="auto">
          <a:xfrm>
            <a:off x="0" y="609600"/>
            <a:ext cx="9144000" cy="62484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Evolution of information </a:t>
            </a:r>
            <a:r>
              <a:rPr lang="en-US" dirty="0"/>
              <a:t>s</a:t>
            </a:r>
            <a:r>
              <a:rPr lang="en-US" dirty="0" smtClean="0"/>
              <a:t>ociety</a:t>
            </a:r>
            <a:endParaRPr lang="en-US" dirty="0"/>
          </a:p>
        </p:txBody>
      </p:sp>
      <p:sp>
        <p:nvSpPr>
          <p:cNvPr id="3" name="Content Placeholder 2"/>
          <p:cNvSpPr>
            <a:spLocks noGrp="1"/>
          </p:cNvSpPr>
          <p:nvPr>
            <p:ph idx="1"/>
          </p:nvPr>
        </p:nvSpPr>
        <p:spPr>
          <a:xfrm>
            <a:off x="0" y="1485900"/>
            <a:ext cx="8229600" cy="4640263"/>
          </a:xfrm>
        </p:spPr>
        <p:txBody>
          <a:bodyPr/>
          <a:lstStyle/>
          <a:p>
            <a:pPr>
              <a:buNone/>
            </a:pPr>
            <a:r>
              <a:rPr lang="en-US" u="sng" dirty="0" smtClean="0">
                <a:solidFill>
                  <a:schemeClr val="bg1"/>
                </a:solidFill>
              </a:rPr>
              <a:t>Information Storage</a:t>
            </a:r>
            <a:r>
              <a:rPr lang="en-US" dirty="0" smtClean="0">
                <a:solidFill>
                  <a:schemeClr val="bg1"/>
                </a:solidFill>
              </a:rPr>
              <a:t>: 	</a:t>
            </a:r>
            <a:r>
              <a:rPr lang="it-IT" dirty="0" smtClean="0">
                <a:solidFill>
                  <a:schemeClr val="bg1"/>
                </a:solidFill>
              </a:rPr>
              <a:t>1986 - 0.5 GB per person</a:t>
            </a:r>
          </a:p>
          <a:p>
            <a:pPr>
              <a:buNone/>
            </a:pPr>
            <a:r>
              <a:rPr lang="it-IT" dirty="0" smtClean="0">
                <a:solidFill>
                  <a:schemeClr val="bg1"/>
                </a:solidFill>
              </a:rPr>
              <a:t>					2007 - 44.5 GB per person</a:t>
            </a:r>
          </a:p>
          <a:p>
            <a:pPr>
              <a:buNone/>
            </a:pPr>
            <a:endParaRPr lang="en-US" dirty="0" smtClean="0">
              <a:solidFill>
                <a:schemeClr val="bg1"/>
              </a:solidFill>
            </a:endParaRPr>
          </a:p>
          <a:p>
            <a:pPr>
              <a:buNone/>
            </a:pPr>
            <a:r>
              <a:rPr lang="en-US" u="sng" dirty="0" smtClean="0">
                <a:solidFill>
                  <a:schemeClr val="bg1"/>
                </a:solidFill>
              </a:rPr>
              <a:t>Information Transmission</a:t>
            </a:r>
            <a:r>
              <a:rPr lang="en-US" dirty="0" smtClean="0">
                <a:solidFill>
                  <a:schemeClr val="bg1"/>
                </a:solidFill>
              </a:rPr>
              <a:t>: 	1986 - 0.281 EB</a:t>
            </a:r>
          </a:p>
          <a:p>
            <a:pPr>
              <a:buNone/>
            </a:pPr>
            <a:r>
              <a:rPr lang="en-US" dirty="0" smtClean="0">
                <a:solidFill>
                  <a:schemeClr val="bg1"/>
                </a:solidFill>
              </a:rPr>
              <a:t>				          	2007 - 65 EB</a:t>
            </a:r>
          </a:p>
          <a:p>
            <a:pPr>
              <a:buNone/>
            </a:pPr>
            <a:endParaRPr lang="en-US" dirty="0" smtClean="0">
              <a:solidFill>
                <a:schemeClr val="bg1"/>
              </a:solidFill>
            </a:endParaRPr>
          </a:p>
          <a:p>
            <a:pPr>
              <a:buNone/>
            </a:pPr>
            <a:r>
              <a:rPr lang="en-US" u="sng" dirty="0" smtClean="0">
                <a:solidFill>
                  <a:schemeClr val="bg1"/>
                </a:solidFill>
              </a:rPr>
              <a:t>Computation</a:t>
            </a:r>
            <a:r>
              <a:rPr lang="en-US" dirty="0" smtClean="0">
                <a:solidFill>
                  <a:schemeClr val="bg1"/>
                </a:solidFill>
              </a:rPr>
              <a:t>: 		1986 - 0.3G MIPS</a:t>
            </a:r>
          </a:p>
          <a:p>
            <a:pPr>
              <a:buNone/>
            </a:pPr>
            <a:r>
              <a:rPr lang="en-US" dirty="0" smtClean="0">
                <a:solidFill>
                  <a:schemeClr val="bg1"/>
                </a:solidFill>
              </a:rPr>
              <a:t>					2007 - 6400G MIPS</a:t>
            </a:r>
          </a:p>
          <a:p>
            <a:pPr>
              <a:buNone/>
            </a:pPr>
            <a:endParaRPr lang="en-US" dirty="0">
              <a:solidFill>
                <a:schemeClr val="bg1"/>
              </a:solidFill>
            </a:endParaRPr>
          </a:p>
        </p:txBody>
      </p:sp>
      <p:sp>
        <p:nvSpPr>
          <p:cNvPr id="5" name="TextBox 4"/>
          <p:cNvSpPr txBox="1"/>
          <p:nvPr/>
        </p:nvSpPr>
        <p:spPr>
          <a:xfrm>
            <a:off x="0" y="6480843"/>
            <a:ext cx="5727017" cy="369332"/>
          </a:xfrm>
          <a:prstGeom prst="rect">
            <a:avLst/>
          </a:prstGeom>
          <a:noFill/>
        </p:spPr>
        <p:txBody>
          <a:bodyPr wrap="none" rtlCol="0">
            <a:spAutoFit/>
          </a:bodyPr>
          <a:lstStyle/>
          <a:p>
            <a:pPr>
              <a:buFontTx/>
              <a:buNone/>
            </a:pPr>
            <a:r>
              <a:rPr lang="en-US" sz="1800" b="1" i="1" dirty="0" smtClean="0">
                <a:solidFill>
                  <a:srgbClr val="FFFFFF"/>
                </a:solidFill>
                <a:latin typeface="Times New Roman" pitchFamily="18" charset="0"/>
                <a:cs typeface="Times New Roman" pitchFamily="18" charset="0"/>
              </a:rPr>
              <a:t>M. Hilbert and P. </a:t>
            </a:r>
            <a:r>
              <a:rPr lang="en-US" sz="1800" b="1" i="1" dirty="0" err="1" smtClean="0">
                <a:solidFill>
                  <a:srgbClr val="FFFFFF"/>
                </a:solidFill>
                <a:latin typeface="Times New Roman" pitchFamily="18" charset="0"/>
                <a:cs typeface="Times New Roman" pitchFamily="18" charset="0"/>
              </a:rPr>
              <a:t>López,Science</a:t>
            </a:r>
            <a:r>
              <a:rPr lang="en-US" sz="1800" b="1" i="1" dirty="0" smtClean="0">
                <a:solidFill>
                  <a:srgbClr val="FFFFFF"/>
                </a:solidFill>
                <a:latin typeface="Times New Roman" pitchFamily="18" charset="0"/>
                <a:cs typeface="Times New Roman" pitchFamily="18" charset="0"/>
              </a:rPr>
              <a:t> , 332(6025), 60–65 (2011)</a:t>
            </a:r>
          </a:p>
        </p:txBody>
      </p:sp>
    </p:spTree>
    <p:extLst>
      <p:ext uri="{BB962C8B-B14F-4D97-AF65-F5344CB8AC3E}">
        <p14:creationId xmlns:p14="http://schemas.microsoft.com/office/powerpoint/2010/main" val="9152908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7661275" cy="415925"/>
          </a:xfrm>
        </p:spPr>
        <p:txBody>
          <a:bodyPr/>
          <a:lstStyle/>
          <a:p>
            <a:r>
              <a:rPr lang="en-US" sz="1800" dirty="0"/>
              <a:t>Towards </a:t>
            </a:r>
            <a:r>
              <a:rPr lang="en-US" sz="1800" dirty="0" smtClean="0"/>
              <a:t>single-photon source based </a:t>
            </a:r>
            <a:r>
              <a:rPr lang="en-US" sz="1800" dirty="0"/>
              <a:t>on NV </a:t>
            </a:r>
            <a:r>
              <a:rPr lang="en-US" sz="1800" dirty="0" smtClean="0"/>
              <a:t>center </a:t>
            </a:r>
            <a:r>
              <a:rPr lang="en-US" sz="1800" dirty="0"/>
              <a:t>in </a:t>
            </a:r>
            <a:r>
              <a:rPr lang="en-US" sz="1800" dirty="0" err="1" smtClean="0"/>
              <a:t>nanodiamond</a:t>
            </a:r>
            <a:r>
              <a:rPr lang="en-US" sz="1800" dirty="0" smtClean="0"/>
              <a:t> coupled </a:t>
            </a:r>
            <a:r>
              <a:rPr lang="en-US" sz="1800" dirty="0"/>
              <a:t>to CMOS-compatible </a:t>
            </a:r>
            <a:r>
              <a:rPr lang="en-US" sz="1800" dirty="0" smtClean="0"/>
              <a:t>hyperbolic </a:t>
            </a:r>
            <a:r>
              <a:rPr lang="en-US" sz="1800" dirty="0" err="1" smtClean="0"/>
              <a:t>metamaterial</a:t>
            </a:r>
            <a:r>
              <a:rPr lang="en-US" sz="1800" dirty="0"/>
              <a:t/>
            </a:r>
            <a:br>
              <a:rPr lang="en-US" sz="1800" dirty="0"/>
            </a:br>
            <a:endParaRPr lang="en-US" sz="1800" dirty="0"/>
          </a:p>
        </p:txBody>
      </p:sp>
      <p:grpSp>
        <p:nvGrpSpPr>
          <p:cNvPr id="4" name="Group 15"/>
          <p:cNvGrpSpPr/>
          <p:nvPr/>
        </p:nvGrpSpPr>
        <p:grpSpPr>
          <a:xfrm>
            <a:off x="2847236" y="737934"/>
            <a:ext cx="3099513" cy="2194624"/>
            <a:chOff x="323528" y="846743"/>
            <a:chExt cx="7438655" cy="5266975"/>
          </a:xfrm>
        </p:grpSpPr>
        <p:pic>
          <p:nvPicPr>
            <p:cNvPr id="5" name="Picture 2"/>
            <p:cNvPicPr>
              <a:picLocks noChangeAspect="1" noChangeArrowheads="1"/>
            </p:cNvPicPr>
            <p:nvPr/>
          </p:nvPicPr>
          <p:blipFill>
            <a:blip r:embed="rId2" cstate="print"/>
            <a:srcRect/>
            <a:stretch>
              <a:fillRect/>
            </a:stretch>
          </p:blipFill>
          <p:spPr bwMode="auto">
            <a:xfrm>
              <a:off x="323528" y="1196752"/>
              <a:ext cx="4867275" cy="4867275"/>
            </a:xfrm>
            <a:prstGeom prst="rect">
              <a:avLst/>
            </a:prstGeom>
            <a:noFill/>
            <a:ln w="9525">
              <a:noFill/>
              <a:miter lim="800000"/>
              <a:headEnd/>
              <a:tailEnd/>
            </a:ln>
            <a:effectLst/>
          </p:spPr>
        </p:pic>
        <p:pic>
          <p:nvPicPr>
            <p:cNvPr id="6" name="Picture 5" descr="C:\Users\b\Desktop\Plasmonics\TEM\Run 1059\Diffraction-Image-8-AlScN.tif"/>
            <p:cNvPicPr>
              <a:picLocks noChangeAspect="1" noChangeArrowheads="1"/>
            </p:cNvPicPr>
            <p:nvPr/>
          </p:nvPicPr>
          <p:blipFill>
            <a:blip r:embed="rId3" cstate="print">
              <a:lum contrast="70000"/>
            </a:blip>
            <a:srcRect l="13381" t="18533" r="10792" b="16792"/>
            <a:stretch>
              <a:fillRect/>
            </a:stretch>
          </p:blipFill>
          <p:spPr bwMode="auto">
            <a:xfrm>
              <a:off x="5261056" y="1189139"/>
              <a:ext cx="2448273" cy="2088232"/>
            </a:xfrm>
            <a:prstGeom prst="rect">
              <a:avLst/>
            </a:prstGeom>
            <a:noFill/>
          </p:spPr>
        </p:pic>
        <p:pic>
          <p:nvPicPr>
            <p:cNvPr id="7" name="Picture 2" descr="C:\Users\b\Desktop\Plasmonics\TEM\Run 1059\Diffraction-Image-8-TiN.tif"/>
            <p:cNvPicPr>
              <a:picLocks noChangeAspect="1" noChangeArrowheads="1"/>
            </p:cNvPicPr>
            <p:nvPr/>
          </p:nvPicPr>
          <p:blipFill>
            <a:blip r:embed="rId4" cstate="print">
              <a:lum contrast="70000"/>
            </a:blip>
            <a:srcRect l="14496" t="20763" r="13022" b="17907"/>
            <a:stretch>
              <a:fillRect/>
            </a:stretch>
          </p:blipFill>
          <p:spPr bwMode="auto">
            <a:xfrm>
              <a:off x="5261057" y="3904951"/>
              <a:ext cx="2501126" cy="2116337"/>
            </a:xfrm>
            <a:prstGeom prst="rect">
              <a:avLst/>
            </a:prstGeom>
            <a:noFill/>
          </p:spPr>
        </p:pic>
        <p:cxnSp>
          <p:nvCxnSpPr>
            <p:cNvPr id="8" name="Straight Arrow Connector 7"/>
            <p:cNvCxnSpPr/>
            <p:nvPr/>
          </p:nvCxnSpPr>
          <p:spPr>
            <a:xfrm flipV="1">
              <a:off x="467544" y="3933056"/>
              <a:ext cx="1008112" cy="720080"/>
            </a:xfrm>
            <a:prstGeom prst="straightConnector1">
              <a:avLst/>
            </a:prstGeom>
            <a:ln w="57150">
              <a:solidFill>
                <a:srgbClr val="FF9900"/>
              </a:solidFill>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366876" y="2233256"/>
              <a:ext cx="2957798" cy="812511"/>
            </a:xfrm>
            <a:prstGeom prst="rect">
              <a:avLst/>
            </a:prstGeom>
            <a:noFill/>
          </p:spPr>
          <p:txBody>
            <a:bodyPr wrap="square" rtlCol="0">
              <a:spAutoFit/>
            </a:bodyPr>
            <a:lstStyle/>
            <a:p>
              <a:pPr>
                <a:buNone/>
              </a:pPr>
              <a:r>
                <a:rPr lang="en-US" sz="1600" dirty="0" smtClean="0">
                  <a:solidFill>
                    <a:schemeClr val="bg1"/>
                  </a:solidFill>
                  <a:latin typeface="Arial" pitchFamily="34" charset="0"/>
                  <a:cs typeface="Arial" pitchFamily="34" charset="0"/>
                </a:rPr>
                <a:t>Al</a:t>
              </a:r>
              <a:r>
                <a:rPr lang="en-US" sz="1600" baseline="-25000" dirty="0" smtClean="0">
                  <a:solidFill>
                    <a:schemeClr val="bg1"/>
                  </a:solidFill>
                  <a:latin typeface="Arial" pitchFamily="34" charset="0"/>
                  <a:cs typeface="Arial" pitchFamily="34" charset="0"/>
                </a:rPr>
                <a:t>0.7</a:t>
              </a:r>
              <a:r>
                <a:rPr lang="en-US" sz="1600" dirty="0" smtClean="0">
                  <a:solidFill>
                    <a:schemeClr val="bg1"/>
                  </a:solidFill>
                  <a:latin typeface="Arial" pitchFamily="34" charset="0"/>
                  <a:cs typeface="Arial" pitchFamily="34" charset="0"/>
                </a:rPr>
                <a:t>Sc</a:t>
              </a:r>
              <a:r>
                <a:rPr lang="en-US" sz="1600" baseline="-25000" dirty="0" smtClean="0">
                  <a:solidFill>
                    <a:schemeClr val="bg1"/>
                  </a:solidFill>
                  <a:latin typeface="Arial" pitchFamily="34" charset="0"/>
                  <a:cs typeface="Arial" pitchFamily="34" charset="0"/>
                </a:rPr>
                <a:t>0.3</a:t>
              </a:r>
              <a:r>
                <a:rPr lang="en-US" sz="1600" dirty="0" smtClean="0">
                  <a:solidFill>
                    <a:schemeClr val="bg1"/>
                  </a:solidFill>
                  <a:latin typeface="Arial" pitchFamily="34" charset="0"/>
                  <a:cs typeface="Arial" pitchFamily="34" charset="0"/>
                </a:rPr>
                <a:t>N</a:t>
              </a:r>
              <a:endParaRPr lang="en-SG" sz="1600" dirty="0">
                <a:solidFill>
                  <a:schemeClr val="bg1"/>
                </a:solidFill>
                <a:latin typeface="Arial" pitchFamily="34" charset="0"/>
                <a:cs typeface="Arial" pitchFamily="34" charset="0"/>
              </a:endParaRPr>
            </a:p>
          </p:txBody>
        </p:sp>
        <p:sp>
          <p:nvSpPr>
            <p:cNvPr id="10" name="TextBox 9"/>
            <p:cNvSpPr txBox="1"/>
            <p:nvPr/>
          </p:nvSpPr>
          <p:spPr>
            <a:xfrm>
              <a:off x="611560" y="5301207"/>
              <a:ext cx="1651900" cy="812511"/>
            </a:xfrm>
            <a:prstGeom prst="rect">
              <a:avLst/>
            </a:prstGeom>
            <a:noFill/>
          </p:spPr>
          <p:txBody>
            <a:bodyPr wrap="square" rtlCol="0">
              <a:spAutoFit/>
            </a:bodyPr>
            <a:lstStyle/>
            <a:p>
              <a:pPr>
                <a:buNone/>
              </a:pPr>
              <a:r>
                <a:rPr lang="en-US" sz="1600" dirty="0" err="1" smtClean="0">
                  <a:solidFill>
                    <a:schemeClr val="bg1"/>
                  </a:solidFill>
                  <a:latin typeface="Arial" pitchFamily="34" charset="0"/>
                  <a:cs typeface="Arial" pitchFamily="34" charset="0"/>
                </a:rPr>
                <a:t>TiN</a:t>
              </a:r>
              <a:endParaRPr lang="en-SG" sz="1600" dirty="0">
                <a:solidFill>
                  <a:schemeClr val="bg1"/>
                </a:solidFill>
                <a:latin typeface="Arial" pitchFamily="34" charset="0"/>
                <a:cs typeface="Arial" pitchFamily="34" charset="0"/>
              </a:endParaRPr>
            </a:p>
          </p:txBody>
        </p:sp>
        <p:sp>
          <p:nvSpPr>
            <p:cNvPr id="11" name="Curved Up Arrow 10"/>
            <p:cNvSpPr/>
            <p:nvPr/>
          </p:nvSpPr>
          <p:spPr>
            <a:xfrm rot="9946981">
              <a:off x="2690008" y="846743"/>
              <a:ext cx="2684311" cy="864096"/>
            </a:xfrm>
            <a:prstGeom prst="curvedUpArrow">
              <a:avLst>
                <a:gd name="adj1" fmla="val 0"/>
                <a:gd name="adj2" fmla="val 50000"/>
                <a:gd name="adj3" fmla="val 25000"/>
              </a:avLst>
            </a:prstGeom>
            <a:solidFill>
              <a:schemeClr val="tx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schemeClr val="tx1"/>
                </a:solidFill>
              </a:endParaRPr>
            </a:p>
          </p:txBody>
        </p:sp>
        <p:sp>
          <p:nvSpPr>
            <p:cNvPr id="12" name="Curved Up Arrow 11"/>
            <p:cNvSpPr/>
            <p:nvPr/>
          </p:nvSpPr>
          <p:spPr>
            <a:xfrm rot="9406703" flipV="1">
              <a:off x="3608917" y="5270652"/>
              <a:ext cx="2089630" cy="803263"/>
            </a:xfrm>
            <a:prstGeom prst="curvedUpArrow">
              <a:avLst>
                <a:gd name="adj1" fmla="val 0"/>
                <a:gd name="adj2" fmla="val 50000"/>
                <a:gd name="adj3" fmla="val 25000"/>
              </a:avLst>
            </a:prstGeom>
            <a:solidFill>
              <a:schemeClr val="tx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solidFill>
                  <a:schemeClr val="tx1"/>
                </a:solidFill>
              </a:endParaRPr>
            </a:p>
          </p:txBody>
        </p:sp>
        <p:cxnSp>
          <p:nvCxnSpPr>
            <p:cNvPr id="13" name="Straight Connector 12"/>
            <p:cNvCxnSpPr/>
            <p:nvPr/>
          </p:nvCxnSpPr>
          <p:spPr>
            <a:xfrm>
              <a:off x="3851920" y="4653136"/>
              <a:ext cx="1080120" cy="0"/>
            </a:xfrm>
            <a:prstGeom prst="line">
              <a:avLst/>
            </a:prstGeom>
            <a:ln>
              <a:solidFill>
                <a:schemeClr val="bg1"/>
              </a:solidFill>
            </a:ln>
          </p:spPr>
          <p:style>
            <a:lnRef idx="3">
              <a:schemeClr val="dk1"/>
            </a:lnRef>
            <a:fillRef idx="0">
              <a:schemeClr val="dk1"/>
            </a:fillRef>
            <a:effectRef idx="2">
              <a:schemeClr val="dk1"/>
            </a:effectRef>
            <a:fontRef idx="minor">
              <a:schemeClr val="tx1"/>
            </a:fontRef>
          </p:style>
        </p:cxnSp>
        <p:sp>
          <p:nvSpPr>
            <p:cNvPr id="14" name="TextBox 13"/>
            <p:cNvSpPr txBox="1"/>
            <p:nvPr/>
          </p:nvSpPr>
          <p:spPr>
            <a:xfrm>
              <a:off x="3673157" y="4772776"/>
              <a:ext cx="1655603" cy="812511"/>
            </a:xfrm>
            <a:prstGeom prst="rect">
              <a:avLst/>
            </a:prstGeom>
            <a:noFill/>
          </p:spPr>
          <p:txBody>
            <a:bodyPr wrap="square" rtlCol="0">
              <a:spAutoFit/>
            </a:bodyPr>
            <a:lstStyle/>
            <a:p>
              <a:pPr>
                <a:buNone/>
              </a:pPr>
              <a:r>
                <a:rPr lang="en-US" sz="1600" dirty="0" smtClean="0">
                  <a:solidFill>
                    <a:schemeClr val="bg1"/>
                  </a:solidFill>
                  <a:latin typeface="Arial" pitchFamily="34" charset="0"/>
                  <a:cs typeface="Arial" pitchFamily="34" charset="0"/>
                </a:rPr>
                <a:t>2 nm</a:t>
              </a:r>
              <a:endParaRPr lang="en-SG" sz="1600" dirty="0">
                <a:solidFill>
                  <a:schemeClr val="bg1"/>
                </a:solidFill>
                <a:latin typeface="Arial" pitchFamily="34" charset="0"/>
                <a:cs typeface="Arial" pitchFamily="34" charset="0"/>
              </a:endParaRPr>
            </a:p>
          </p:txBody>
        </p:sp>
      </p:grpSp>
      <p:pic>
        <p:nvPicPr>
          <p:cNvPr id="15"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716580"/>
            <a:ext cx="2721711" cy="24860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tangle 15"/>
          <p:cNvSpPr/>
          <p:nvPr/>
        </p:nvSpPr>
        <p:spPr>
          <a:xfrm>
            <a:off x="2057400" y="2950317"/>
            <a:ext cx="4495801" cy="584775"/>
          </a:xfrm>
          <a:prstGeom prst="rect">
            <a:avLst/>
          </a:prstGeom>
        </p:spPr>
        <p:txBody>
          <a:bodyPr wrap="square">
            <a:spAutoFit/>
          </a:bodyPr>
          <a:lstStyle/>
          <a:p>
            <a:pPr lvl="0">
              <a:buNone/>
            </a:pPr>
            <a:r>
              <a:rPr lang="en-US" sz="1600" dirty="0">
                <a:solidFill>
                  <a:srgbClr val="000000"/>
                </a:solidFill>
                <a:latin typeface="+mj-lt"/>
              </a:rPr>
              <a:t>1</a:t>
            </a:r>
            <a:r>
              <a:rPr lang="en-US" sz="1600" baseline="30000" dirty="0">
                <a:solidFill>
                  <a:srgbClr val="000000"/>
                </a:solidFill>
                <a:latin typeface="+mj-lt"/>
              </a:rPr>
              <a:t>st</a:t>
            </a:r>
            <a:r>
              <a:rPr lang="en-US" sz="1600" dirty="0">
                <a:solidFill>
                  <a:srgbClr val="000000"/>
                </a:solidFill>
                <a:latin typeface="+mj-lt"/>
              </a:rPr>
              <a:t> epitaxial single crystalline metal/semiconductor </a:t>
            </a:r>
            <a:r>
              <a:rPr lang="en-US" sz="1600" dirty="0" err="1" smtClean="0">
                <a:solidFill>
                  <a:srgbClr val="000000"/>
                </a:solidFill>
                <a:latin typeface="+mj-lt"/>
              </a:rPr>
              <a:t>superlattice</a:t>
            </a:r>
            <a:r>
              <a:rPr lang="en-US" sz="1600" dirty="0" smtClean="0">
                <a:solidFill>
                  <a:srgbClr val="000000"/>
                </a:solidFill>
                <a:latin typeface="+mj-lt"/>
              </a:rPr>
              <a:t> </a:t>
            </a:r>
            <a:r>
              <a:rPr lang="en-US" sz="1600" b="1" i="1" dirty="0" smtClean="0">
                <a:solidFill>
                  <a:srgbClr val="000000"/>
                </a:solidFill>
                <a:latin typeface="+mj-lt"/>
              </a:rPr>
              <a:t>G. </a:t>
            </a:r>
            <a:r>
              <a:rPr lang="en-US" sz="1600" b="1" i="1" dirty="0" err="1" smtClean="0">
                <a:solidFill>
                  <a:srgbClr val="000000"/>
                </a:solidFill>
                <a:latin typeface="+mj-lt"/>
              </a:rPr>
              <a:t>Naik</a:t>
            </a:r>
            <a:r>
              <a:rPr lang="en-US" sz="1600" b="1" i="1" dirty="0" smtClean="0">
                <a:solidFill>
                  <a:srgbClr val="000000"/>
                </a:solidFill>
                <a:latin typeface="+mj-lt"/>
              </a:rPr>
              <a:t>, et al, PNAS (2014)</a:t>
            </a:r>
            <a:endParaRPr lang="en-US" sz="1600" b="1" i="1" dirty="0">
              <a:solidFill>
                <a:srgbClr val="000000"/>
              </a:solidFill>
              <a:latin typeface="+mj-lt"/>
            </a:endParaRPr>
          </a:p>
        </p:txBody>
      </p:sp>
      <p:pic>
        <p:nvPicPr>
          <p:cNvPr id="1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64471" y="828515"/>
            <a:ext cx="2809803" cy="2083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350451" y="2950317"/>
            <a:ext cx="2723823" cy="338554"/>
          </a:xfrm>
          <a:prstGeom prst="rect">
            <a:avLst/>
          </a:prstGeom>
          <a:noFill/>
        </p:spPr>
        <p:txBody>
          <a:bodyPr wrap="none" rtlCol="0">
            <a:spAutoFit/>
          </a:bodyPr>
          <a:lstStyle/>
          <a:p>
            <a:pPr>
              <a:buNone/>
            </a:pPr>
            <a:r>
              <a:rPr lang="en-US" sz="1600" dirty="0" smtClean="0">
                <a:solidFill>
                  <a:schemeClr val="tx1"/>
                </a:solidFill>
                <a:latin typeface="+mj-lt"/>
              </a:rPr>
              <a:t>Photon anti-bunching statistics</a:t>
            </a:r>
            <a:endParaRPr lang="en-US" sz="1600" dirty="0">
              <a:solidFill>
                <a:schemeClr val="tx1"/>
              </a:solidFill>
              <a:latin typeface="+mj-lt"/>
            </a:endParaRPr>
          </a:p>
        </p:txBody>
      </p:sp>
      <p:pic>
        <p:nvPicPr>
          <p:cNvPr id="19"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4001" y="4070659"/>
            <a:ext cx="2972207" cy="2196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403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62891" y="4070658"/>
            <a:ext cx="3349471" cy="2451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18915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Effect of planar hyperbolic </a:t>
            </a:r>
            <a:r>
              <a:rPr lang="en-US" sz="2000" dirty="0" err="1"/>
              <a:t>metamaterial</a:t>
            </a:r>
            <a:r>
              <a:rPr lang="en-US" sz="2000" dirty="0"/>
              <a:t> on radiation pattern of single-photon source</a:t>
            </a:r>
          </a:p>
        </p:txBody>
      </p:sp>
      <p:pic>
        <p:nvPicPr>
          <p:cNvPr id="4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14400"/>
            <a:ext cx="5376862" cy="3442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3178" y="1410400"/>
            <a:ext cx="3235871" cy="24506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871870" y="4800600"/>
            <a:ext cx="7162800" cy="923330"/>
          </a:xfrm>
          <a:prstGeom prst="rect">
            <a:avLst/>
          </a:prstGeom>
        </p:spPr>
        <p:txBody>
          <a:bodyPr wrap="square">
            <a:spAutoFit/>
          </a:bodyPr>
          <a:lstStyle/>
          <a:p>
            <a:pPr>
              <a:buNone/>
            </a:pPr>
            <a:r>
              <a:rPr lang="en-US" sz="1800" dirty="0">
                <a:solidFill>
                  <a:schemeClr val="tx1"/>
                </a:solidFill>
                <a:latin typeface="+mj-lt"/>
              </a:rPr>
              <a:t>radiation pattern becomes more </a:t>
            </a:r>
            <a:r>
              <a:rPr lang="en-US" sz="1800" dirty="0" smtClean="0">
                <a:solidFill>
                  <a:schemeClr val="tx1"/>
                </a:solidFill>
                <a:latin typeface="+mj-lt"/>
              </a:rPr>
              <a:t>narrower </a:t>
            </a:r>
            <a:r>
              <a:rPr lang="en-US" sz="1800" dirty="0">
                <a:solidFill>
                  <a:schemeClr val="tx1"/>
                </a:solidFill>
                <a:latin typeface="+mj-lt"/>
              </a:rPr>
              <a:t>directed and collected emission power for the single dipole emitter (averaged over its all polarizations) located on top of </a:t>
            </a:r>
            <a:r>
              <a:rPr lang="en-US" sz="1800" dirty="0" err="1">
                <a:solidFill>
                  <a:schemeClr val="tx1"/>
                </a:solidFill>
                <a:latin typeface="+mj-lt"/>
              </a:rPr>
              <a:t>TiN</a:t>
            </a:r>
            <a:r>
              <a:rPr lang="en-US" sz="1800" dirty="0">
                <a:solidFill>
                  <a:schemeClr val="tx1"/>
                </a:solidFill>
                <a:latin typeface="+mj-lt"/>
              </a:rPr>
              <a:t>-based HMM is increased about 2</a:t>
            </a:r>
          </a:p>
        </p:txBody>
      </p:sp>
    </p:spTree>
    <p:extLst>
      <p:ext uri="{BB962C8B-B14F-4D97-AF65-F5344CB8AC3E}">
        <p14:creationId xmlns:p14="http://schemas.microsoft.com/office/powerpoint/2010/main" val="3382528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Conclusions</a:t>
            </a:r>
            <a:endParaRPr lang="en-US" dirty="0"/>
          </a:p>
        </p:txBody>
      </p:sp>
      <p:sp>
        <p:nvSpPr>
          <p:cNvPr id="5" name="Content Placeholder 4"/>
          <p:cNvSpPr>
            <a:spLocks noGrp="1"/>
          </p:cNvSpPr>
          <p:nvPr>
            <p:ph idx="1"/>
          </p:nvPr>
        </p:nvSpPr>
        <p:spPr>
          <a:xfrm>
            <a:off x="457200" y="1485900"/>
            <a:ext cx="8382000" cy="4640263"/>
          </a:xfrm>
        </p:spPr>
        <p:txBody>
          <a:bodyPr/>
          <a:lstStyle/>
          <a:p>
            <a:r>
              <a:rPr lang="en-US" sz="2000" dirty="0"/>
              <a:t>O</a:t>
            </a:r>
            <a:r>
              <a:rPr lang="en-US" sz="2000" dirty="0" smtClean="0"/>
              <a:t>bserved </a:t>
            </a:r>
            <a:r>
              <a:rPr lang="en-US" sz="2000" dirty="0"/>
              <a:t>decrease in </a:t>
            </a:r>
            <a:r>
              <a:rPr lang="en-US" sz="2000" dirty="0" smtClean="0"/>
              <a:t>lifetime and </a:t>
            </a:r>
            <a:r>
              <a:rPr lang="en-US" sz="2000" dirty="0"/>
              <a:t>enhancement in registered </a:t>
            </a:r>
            <a:r>
              <a:rPr lang="en-US" sz="2000" dirty="0" smtClean="0"/>
              <a:t>emission rate from NV centers on top of multilayer HMMs</a:t>
            </a:r>
            <a:endParaRPr lang="en-US" sz="2000" dirty="0"/>
          </a:p>
          <a:p>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r>
              <a:rPr lang="en-US" sz="2800" dirty="0" smtClean="0"/>
              <a:t>Future work</a:t>
            </a:r>
            <a:endParaRPr lang="en-US" sz="2000" dirty="0" smtClean="0"/>
          </a:p>
          <a:p>
            <a:r>
              <a:rPr lang="en-US" sz="2000" dirty="0"/>
              <a:t>T</a:t>
            </a:r>
            <a:r>
              <a:rPr lang="en-US" sz="2000" dirty="0" smtClean="0"/>
              <a:t>o develop methods of efficient </a:t>
            </a:r>
            <a:r>
              <a:rPr lang="en-US" sz="2000" dirty="0" err="1" smtClean="0"/>
              <a:t>outcoupling</a:t>
            </a:r>
            <a:r>
              <a:rPr lang="en-US" sz="2000" dirty="0" smtClean="0"/>
              <a:t> of high-k modes</a:t>
            </a:r>
            <a:endParaRPr lang="en-US" sz="2000" dirty="0"/>
          </a:p>
        </p:txBody>
      </p:sp>
    </p:spTree>
    <p:extLst>
      <p:ext uri="{BB962C8B-B14F-4D97-AF65-F5344CB8AC3E}">
        <p14:creationId xmlns:p14="http://schemas.microsoft.com/office/powerpoint/2010/main" val="1860767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Promising ways of IT evolution  </a:t>
            </a:r>
            <a:endParaRPr lang="en-US" dirty="0"/>
          </a:p>
        </p:txBody>
      </p:sp>
      <p:sp>
        <p:nvSpPr>
          <p:cNvPr id="3" name="Content Placeholder 2"/>
          <p:cNvSpPr>
            <a:spLocks noGrp="1"/>
          </p:cNvSpPr>
          <p:nvPr>
            <p:ph idx="1"/>
          </p:nvPr>
        </p:nvSpPr>
        <p:spPr/>
        <p:txBody>
          <a:bodyPr/>
          <a:lstStyle/>
          <a:p>
            <a:endParaRPr lang="en-US"/>
          </a:p>
        </p:txBody>
      </p:sp>
      <p:pic>
        <p:nvPicPr>
          <p:cNvPr id="4" name="Picture 2" descr="C:\Users\Mr. Shalaginov\Desktop\images for presentation\question.jpg"/>
          <p:cNvPicPr>
            <a:picLocks noChangeAspect="1" noChangeArrowheads="1"/>
          </p:cNvPicPr>
          <p:nvPr/>
        </p:nvPicPr>
        <p:blipFill>
          <a:blip r:embed="rId3"/>
          <a:srcRect/>
          <a:stretch>
            <a:fillRect/>
          </a:stretch>
        </p:blipFill>
        <p:spPr bwMode="auto">
          <a:xfrm>
            <a:off x="0" y="685800"/>
            <a:ext cx="9144000" cy="6172200"/>
          </a:xfrm>
          <a:prstGeom prst="rect">
            <a:avLst/>
          </a:prstGeom>
          <a:noFill/>
          <a:ln w="9525">
            <a:noFill/>
            <a:miter lim="800000"/>
            <a:headEnd/>
            <a:tailEnd/>
          </a:ln>
        </p:spPr>
      </p:pic>
      <p:sp>
        <p:nvSpPr>
          <p:cNvPr id="6" name="TextBox 5"/>
          <p:cNvSpPr txBox="1"/>
          <p:nvPr/>
        </p:nvSpPr>
        <p:spPr>
          <a:xfrm>
            <a:off x="1447800" y="4267200"/>
            <a:ext cx="3453189" cy="1175706"/>
          </a:xfrm>
          <a:prstGeom prst="rect">
            <a:avLst/>
          </a:prstGeom>
          <a:noFill/>
        </p:spPr>
        <p:txBody>
          <a:bodyPr wrap="none" rtlCol="0">
            <a:spAutoFit/>
          </a:bodyPr>
          <a:lstStyle/>
          <a:p>
            <a:pPr>
              <a:buFontTx/>
              <a:buNone/>
            </a:pPr>
            <a:r>
              <a:rPr lang="en-US" sz="3200" b="1" dirty="0" smtClean="0">
                <a:solidFill>
                  <a:schemeClr val="bg1"/>
                </a:solidFill>
                <a:latin typeface="Times New Roman" pitchFamily="18" charset="0"/>
                <a:cs typeface="Times New Roman" pitchFamily="18" charset="0"/>
              </a:rPr>
              <a:t>Optical computing</a:t>
            </a:r>
          </a:p>
          <a:p>
            <a:pPr>
              <a:buFontTx/>
              <a:buNone/>
            </a:pPr>
            <a:endParaRPr lang="en-US" sz="3200" dirty="0" smtClean="0">
              <a:solidFill>
                <a:schemeClr val="tx1"/>
              </a:solidFill>
            </a:endParaRPr>
          </a:p>
        </p:txBody>
      </p:sp>
      <p:sp>
        <p:nvSpPr>
          <p:cNvPr id="7" name="TextBox 6"/>
          <p:cNvSpPr txBox="1"/>
          <p:nvPr/>
        </p:nvSpPr>
        <p:spPr>
          <a:xfrm>
            <a:off x="1905000" y="1600200"/>
            <a:ext cx="3839513" cy="917174"/>
          </a:xfrm>
          <a:prstGeom prst="rect">
            <a:avLst/>
          </a:prstGeom>
          <a:noFill/>
        </p:spPr>
        <p:txBody>
          <a:bodyPr wrap="none" rtlCol="0">
            <a:spAutoFit/>
          </a:bodyPr>
          <a:lstStyle/>
          <a:p>
            <a:pPr>
              <a:buFontTx/>
              <a:buNone/>
            </a:pPr>
            <a:r>
              <a:rPr lang="en-US" sz="3200" b="1" dirty="0" smtClean="0">
                <a:solidFill>
                  <a:schemeClr val="bg1"/>
                </a:solidFill>
                <a:latin typeface="Times New Roman" pitchFamily="18" charset="0"/>
                <a:cs typeface="Times New Roman" pitchFamily="18" charset="0"/>
              </a:rPr>
              <a:t>Quantum computing</a:t>
            </a:r>
          </a:p>
          <a:p>
            <a:pPr>
              <a:buFontTx/>
              <a:buNone/>
            </a:pPr>
            <a:endParaRPr lang="en-US" sz="1800" dirty="0" smtClean="0">
              <a:solidFill>
                <a:schemeClr val="tx1"/>
              </a:solidFill>
            </a:endParaRPr>
          </a:p>
        </p:txBody>
      </p:sp>
      <p:sp>
        <p:nvSpPr>
          <p:cNvPr id="8" name="TextBox 7"/>
          <p:cNvSpPr txBox="1"/>
          <p:nvPr/>
        </p:nvSpPr>
        <p:spPr>
          <a:xfrm>
            <a:off x="304800" y="3200400"/>
            <a:ext cx="1819729" cy="1040285"/>
          </a:xfrm>
          <a:prstGeom prst="rect">
            <a:avLst/>
          </a:prstGeom>
          <a:noFill/>
        </p:spPr>
        <p:txBody>
          <a:bodyPr wrap="none" rtlCol="0">
            <a:spAutoFit/>
          </a:bodyPr>
          <a:lstStyle/>
          <a:p>
            <a:pPr>
              <a:buFontTx/>
              <a:buNone/>
            </a:pPr>
            <a:r>
              <a:rPr lang="en-US" sz="2800" dirty="0" err="1" smtClean="0">
                <a:solidFill>
                  <a:schemeClr val="bg1"/>
                </a:solidFill>
                <a:latin typeface="Times New Roman" pitchFamily="18" charset="0"/>
                <a:cs typeface="Times New Roman" pitchFamily="18" charset="0"/>
              </a:rPr>
              <a:t>Spintronics</a:t>
            </a:r>
            <a:endParaRPr lang="en-US" sz="2800" dirty="0" smtClean="0">
              <a:solidFill>
                <a:schemeClr val="bg1"/>
              </a:solidFill>
              <a:latin typeface="Times New Roman" pitchFamily="18" charset="0"/>
              <a:cs typeface="Times New Roman" pitchFamily="18" charset="0"/>
            </a:endParaRPr>
          </a:p>
          <a:p>
            <a:pPr>
              <a:buFontTx/>
              <a:buNone/>
            </a:pPr>
            <a:endParaRPr lang="en-US" sz="2800" dirty="0" smtClean="0">
              <a:solidFill>
                <a:schemeClr val="tx1"/>
              </a:solidFill>
            </a:endParaRPr>
          </a:p>
        </p:txBody>
      </p:sp>
      <p:sp>
        <p:nvSpPr>
          <p:cNvPr id="10" name="TextBox 9"/>
          <p:cNvSpPr txBox="1"/>
          <p:nvPr/>
        </p:nvSpPr>
        <p:spPr>
          <a:xfrm>
            <a:off x="5105400" y="4876800"/>
            <a:ext cx="2567754" cy="855619"/>
          </a:xfrm>
          <a:prstGeom prst="rect">
            <a:avLst/>
          </a:prstGeom>
          <a:noFill/>
        </p:spPr>
        <p:txBody>
          <a:bodyPr wrap="none" rtlCol="0">
            <a:spAutoFit/>
          </a:bodyPr>
          <a:lstStyle/>
          <a:p>
            <a:pPr>
              <a:buFontTx/>
              <a:buNone/>
            </a:pPr>
            <a:r>
              <a:rPr lang="en-US" sz="2800" dirty="0" smtClean="0">
                <a:solidFill>
                  <a:schemeClr val="bg1"/>
                </a:solidFill>
                <a:latin typeface="Times New Roman" pitchFamily="18" charset="0"/>
                <a:cs typeface="Times New Roman" pitchFamily="18" charset="0"/>
              </a:rPr>
              <a:t>DNA computing</a:t>
            </a:r>
          </a:p>
          <a:p>
            <a:pPr>
              <a:buFontTx/>
              <a:buNone/>
            </a:pPr>
            <a:endParaRPr lang="en-US" sz="1800" dirty="0" smtClean="0">
              <a:solidFill>
                <a:schemeClr val="tx1"/>
              </a:solidFill>
            </a:endParaRPr>
          </a:p>
        </p:txBody>
      </p:sp>
      <p:sp>
        <p:nvSpPr>
          <p:cNvPr id="11" name="TextBox 10"/>
          <p:cNvSpPr txBox="1"/>
          <p:nvPr/>
        </p:nvSpPr>
        <p:spPr>
          <a:xfrm>
            <a:off x="5029200" y="2209800"/>
            <a:ext cx="3259226" cy="1040285"/>
          </a:xfrm>
          <a:prstGeom prst="rect">
            <a:avLst/>
          </a:prstGeom>
          <a:noFill/>
        </p:spPr>
        <p:txBody>
          <a:bodyPr wrap="none" rtlCol="0">
            <a:spAutoFit/>
          </a:bodyPr>
          <a:lstStyle/>
          <a:p>
            <a:pPr>
              <a:buFontTx/>
              <a:buNone/>
            </a:pPr>
            <a:r>
              <a:rPr lang="en-US" sz="2800" dirty="0" smtClean="0">
                <a:solidFill>
                  <a:schemeClr val="bg1"/>
                </a:solidFill>
                <a:latin typeface="Times New Roman" pitchFamily="18" charset="0"/>
                <a:cs typeface="Times New Roman" pitchFamily="18" charset="0"/>
              </a:rPr>
              <a:t>Artificial intelligence</a:t>
            </a:r>
          </a:p>
          <a:p>
            <a:pPr>
              <a:buFontTx/>
              <a:buNone/>
            </a:pPr>
            <a:endParaRPr lang="en-US" sz="2800" dirty="0" smtClean="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of quantum information</a:t>
            </a:r>
            <a:endParaRPr lang="en-US" dirty="0"/>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43000"/>
            <a:ext cx="7696200" cy="4891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133600" y="806969"/>
            <a:ext cx="5057795" cy="369332"/>
          </a:xfrm>
          <a:prstGeom prst="rect">
            <a:avLst/>
          </a:prstGeom>
          <a:noFill/>
        </p:spPr>
        <p:txBody>
          <a:bodyPr wrap="none" rtlCol="0">
            <a:spAutoFit/>
          </a:bodyPr>
          <a:lstStyle/>
          <a:p>
            <a:pPr>
              <a:buFontTx/>
              <a:buNone/>
            </a:pPr>
            <a:r>
              <a:rPr lang="en-US" sz="1800" dirty="0" smtClean="0">
                <a:solidFill>
                  <a:schemeClr val="tx1"/>
                </a:solidFill>
                <a:latin typeface="+mj-lt"/>
              </a:rPr>
              <a:t>Superconducting resonators and Josephson junctions</a:t>
            </a:r>
          </a:p>
        </p:txBody>
      </p:sp>
      <p:sp>
        <p:nvSpPr>
          <p:cNvPr id="7" name="TextBox 6"/>
          <p:cNvSpPr txBox="1"/>
          <p:nvPr/>
        </p:nvSpPr>
        <p:spPr>
          <a:xfrm>
            <a:off x="6096000" y="2024099"/>
            <a:ext cx="2895600" cy="369332"/>
          </a:xfrm>
          <a:prstGeom prst="rect">
            <a:avLst/>
          </a:prstGeom>
          <a:noFill/>
        </p:spPr>
        <p:txBody>
          <a:bodyPr wrap="square" rtlCol="0">
            <a:spAutoFit/>
          </a:bodyPr>
          <a:lstStyle/>
          <a:p>
            <a:pPr>
              <a:buFontTx/>
              <a:buNone/>
            </a:pPr>
            <a:r>
              <a:rPr lang="en-US" sz="1800" dirty="0" err="1" smtClean="0">
                <a:solidFill>
                  <a:schemeClr val="tx1"/>
                </a:solidFill>
                <a:latin typeface="+mj-lt"/>
              </a:rPr>
              <a:t>SiGe</a:t>
            </a:r>
            <a:r>
              <a:rPr lang="en-US" sz="1800" dirty="0" smtClean="0">
                <a:solidFill>
                  <a:schemeClr val="tx1"/>
                </a:solidFill>
                <a:latin typeface="+mj-lt"/>
              </a:rPr>
              <a:t> gate-defined spin </a:t>
            </a:r>
            <a:r>
              <a:rPr lang="en-US" sz="1800" dirty="0" err="1" smtClean="0">
                <a:solidFill>
                  <a:schemeClr val="tx1"/>
                </a:solidFill>
                <a:latin typeface="+mj-lt"/>
              </a:rPr>
              <a:t>qubits</a:t>
            </a:r>
            <a:r>
              <a:rPr lang="en-US" sz="1800" dirty="0" smtClean="0">
                <a:solidFill>
                  <a:schemeClr val="tx1"/>
                </a:solidFill>
                <a:latin typeface="+mj-lt"/>
              </a:rPr>
              <a:t> </a:t>
            </a:r>
          </a:p>
        </p:txBody>
      </p:sp>
      <p:sp>
        <p:nvSpPr>
          <p:cNvPr id="8" name="TextBox 7"/>
          <p:cNvSpPr txBox="1"/>
          <p:nvPr/>
        </p:nvSpPr>
        <p:spPr>
          <a:xfrm>
            <a:off x="4876800" y="5715000"/>
            <a:ext cx="3124200" cy="923330"/>
          </a:xfrm>
          <a:prstGeom prst="rect">
            <a:avLst/>
          </a:prstGeom>
          <a:noFill/>
        </p:spPr>
        <p:txBody>
          <a:bodyPr wrap="square" rtlCol="0">
            <a:spAutoFit/>
          </a:bodyPr>
          <a:lstStyle/>
          <a:p>
            <a:pPr algn="ctr">
              <a:buFontTx/>
              <a:buNone/>
            </a:pPr>
            <a:r>
              <a:rPr lang="en-US" sz="1800" dirty="0" err="1" smtClean="0">
                <a:solidFill>
                  <a:schemeClr val="tx1"/>
                </a:solidFill>
                <a:latin typeface="+mj-lt"/>
              </a:rPr>
              <a:t>Majorana</a:t>
            </a:r>
            <a:r>
              <a:rPr lang="en-US" sz="1800" dirty="0" smtClean="0">
                <a:solidFill>
                  <a:schemeClr val="tx1"/>
                </a:solidFill>
                <a:latin typeface="+mj-lt"/>
              </a:rPr>
              <a:t> fermions in superconductor/semiconductor nanowire hybrid materials</a:t>
            </a:r>
          </a:p>
        </p:txBody>
      </p:sp>
      <p:sp>
        <p:nvSpPr>
          <p:cNvPr id="9" name="TextBox 8"/>
          <p:cNvSpPr txBox="1"/>
          <p:nvPr/>
        </p:nvSpPr>
        <p:spPr>
          <a:xfrm>
            <a:off x="2286000" y="6041046"/>
            <a:ext cx="2895600" cy="369332"/>
          </a:xfrm>
          <a:prstGeom prst="rect">
            <a:avLst/>
          </a:prstGeom>
          <a:noFill/>
        </p:spPr>
        <p:txBody>
          <a:bodyPr wrap="square" rtlCol="0">
            <a:spAutoFit/>
          </a:bodyPr>
          <a:lstStyle/>
          <a:p>
            <a:pPr algn="ctr">
              <a:buFontTx/>
              <a:buNone/>
            </a:pPr>
            <a:r>
              <a:rPr lang="en-US" sz="1800" dirty="0" smtClean="0">
                <a:solidFill>
                  <a:schemeClr val="tx1"/>
                </a:solidFill>
                <a:latin typeface="+mj-lt"/>
              </a:rPr>
              <a:t>Spin defects in solids</a:t>
            </a:r>
          </a:p>
        </p:txBody>
      </p:sp>
      <p:sp>
        <p:nvSpPr>
          <p:cNvPr id="11" name="TextBox 10"/>
          <p:cNvSpPr txBox="1"/>
          <p:nvPr/>
        </p:nvSpPr>
        <p:spPr>
          <a:xfrm>
            <a:off x="381000" y="1700933"/>
            <a:ext cx="2895600" cy="646331"/>
          </a:xfrm>
          <a:prstGeom prst="rect">
            <a:avLst/>
          </a:prstGeom>
          <a:noFill/>
        </p:spPr>
        <p:txBody>
          <a:bodyPr wrap="square" rtlCol="0">
            <a:spAutoFit/>
          </a:bodyPr>
          <a:lstStyle/>
          <a:p>
            <a:pPr algn="ctr">
              <a:buFontTx/>
              <a:buNone/>
            </a:pPr>
            <a:r>
              <a:rPr lang="en-US" sz="1800" dirty="0" smtClean="0">
                <a:solidFill>
                  <a:schemeClr val="tx1"/>
                </a:solidFill>
                <a:latin typeface="+mj-lt"/>
              </a:rPr>
              <a:t>Hyperfine states in trapped ion systems</a:t>
            </a:r>
          </a:p>
        </p:txBody>
      </p:sp>
      <p:sp>
        <p:nvSpPr>
          <p:cNvPr id="12" name="TextBox 11"/>
          <p:cNvSpPr txBox="1"/>
          <p:nvPr/>
        </p:nvSpPr>
        <p:spPr>
          <a:xfrm>
            <a:off x="228600" y="6477000"/>
            <a:ext cx="8077200" cy="338554"/>
          </a:xfrm>
          <a:prstGeom prst="rect">
            <a:avLst/>
          </a:prstGeom>
          <a:noFill/>
        </p:spPr>
        <p:txBody>
          <a:bodyPr wrap="square" rtlCol="0">
            <a:spAutoFit/>
          </a:bodyPr>
          <a:lstStyle/>
          <a:p>
            <a:pPr>
              <a:buFontTx/>
              <a:buNone/>
            </a:pPr>
            <a:r>
              <a:rPr lang="en-US" sz="1600" b="1" i="1" dirty="0">
                <a:solidFill>
                  <a:schemeClr val="tx1"/>
                </a:solidFill>
                <a:latin typeface="+mj-lt"/>
              </a:rPr>
              <a:t> </a:t>
            </a:r>
            <a:r>
              <a:rPr lang="en-US" sz="1600" b="1" i="1" dirty="0" smtClean="0">
                <a:solidFill>
                  <a:schemeClr val="tx1"/>
                </a:solidFill>
                <a:latin typeface="+mj-lt"/>
              </a:rPr>
              <a:t>J. </a:t>
            </a:r>
            <a:r>
              <a:rPr lang="en-US" sz="1600" b="1" i="1" dirty="0">
                <a:solidFill>
                  <a:schemeClr val="tx1"/>
                </a:solidFill>
                <a:latin typeface="+mj-lt"/>
              </a:rPr>
              <a:t>N. Eckstein &amp;</a:t>
            </a:r>
            <a:r>
              <a:rPr lang="en-US" sz="1600" b="1" i="1" dirty="0" smtClean="0">
                <a:solidFill>
                  <a:schemeClr val="tx1"/>
                </a:solidFill>
                <a:latin typeface="+mj-lt"/>
              </a:rPr>
              <a:t> J. Levy, MRS Bulletin (2013) </a:t>
            </a:r>
          </a:p>
        </p:txBody>
      </p:sp>
    </p:spTree>
    <p:extLst>
      <p:ext uri="{BB962C8B-B14F-4D97-AF65-F5344CB8AC3E}">
        <p14:creationId xmlns:p14="http://schemas.microsoft.com/office/powerpoint/2010/main" val="2193343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2453" y="3869652"/>
            <a:ext cx="2651760" cy="2365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52401" y="115888"/>
            <a:ext cx="8316613" cy="415925"/>
          </a:xfrm>
        </p:spPr>
        <p:txBody>
          <a:bodyPr/>
          <a:lstStyle/>
          <a:p>
            <a:r>
              <a:rPr lang="en-US" sz="2300" dirty="0" smtClean="0"/>
              <a:t>Transmission of quantum information: single photon sources</a:t>
            </a:r>
            <a:endParaRPr lang="en-US" sz="2300" dirty="0"/>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6693" y="666720"/>
            <a:ext cx="3383280" cy="2393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146693" y="2879082"/>
            <a:ext cx="3800060" cy="997196"/>
          </a:xfrm>
          <a:prstGeom prst="rect">
            <a:avLst/>
          </a:prstGeom>
          <a:noFill/>
        </p:spPr>
        <p:txBody>
          <a:bodyPr wrap="square" rtlCol="0">
            <a:spAutoFit/>
          </a:bodyPr>
          <a:lstStyle/>
          <a:p>
            <a:pPr algn="ctr">
              <a:buFontTx/>
              <a:buNone/>
            </a:pPr>
            <a:r>
              <a:rPr lang="en-US" sz="1800" b="1" dirty="0" smtClean="0">
                <a:solidFill>
                  <a:schemeClr val="tx1"/>
                </a:solidFill>
                <a:latin typeface="+mn-lt"/>
              </a:rPr>
              <a:t>Single </a:t>
            </a:r>
            <a:r>
              <a:rPr lang="en-US" sz="1800" b="1" dirty="0" err="1">
                <a:solidFill>
                  <a:schemeClr val="tx1"/>
                </a:solidFill>
                <a:latin typeface="+mn-lt"/>
              </a:rPr>
              <a:t>terrylene</a:t>
            </a:r>
            <a:r>
              <a:rPr lang="en-US" sz="1800" b="1" dirty="0">
                <a:solidFill>
                  <a:schemeClr val="tx1"/>
                </a:solidFill>
                <a:latin typeface="+mn-lt"/>
              </a:rPr>
              <a:t> molecules </a:t>
            </a:r>
            <a:endParaRPr lang="en-US" sz="1800" b="1" dirty="0" smtClean="0">
              <a:solidFill>
                <a:schemeClr val="tx1"/>
              </a:solidFill>
              <a:latin typeface="+mn-lt"/>
            </a:endParaRPr>
          </a:p>
          <a:p>
            <a:pPr algn="ctr">
              <a:buFontTx/>
              <a:buNone/>
            </a:pPr>
            <a:r>
              <a:rPr lang="en-US" sz="1800" b="1" dirty="0" smtClean="0">
                <a:solidFill>
                  <a:schemeClr val="tx1"/>
                </a:solidFill>
                <a:latin typeface="+mn-lt"/>
              </a:rPr>
              <a:t>in a p-</a:t>
            </a:r>
            <a:r>
              <a:rPr lang="en-US" sz="1800" b="1" dirty="0" err="1" smtClean="0">
                <a:solidFill>
                  <a:schemeClr val="tx1"/>
                </a:solidFill>
                <a:latin typeface="+mn-lt"/>
              </a:rPr>
              <a:t>terphenyl</a:t>
            </a:r>
            <a:r>
              <a:rPr lang="en-US" sz="1800" b="1" dirty="0" smtClean="0">
                <a:solidFill>
                  <a:schemeClr val="tx1"/>
                </a:solidFill>
                <a:latin typeface="+mn-lt"/>
              </a:rPr>
              <a:t> crystal</a:t>
            </a:r>
          </a:p>
          <a:p>
            <a:pPr algn="ctr">
              <a:buFontTx/>
              <a:buNone/>
            </a:pPr>
            <a:r>
              <a:rPr lang="en-US" sz="1600" b="1" i="1" dirty="0" smtClean="0">
                <a:solidFill>
                  <a:schemeClr val="tx1"/>
                </a:solidFill>
                <a:latin typeface="+mn-lt"/>
              </a:rPr>
              <a:t>B. </a:t>
            </a:r>
            <a:r>
              <a:rPr lang="en-US" sz="1600" b="1" i="1" dirty="0" err="1" smtClean="0">
                <a:solidFill>
                  <a:schemeClr val="tx1"/>
                </a:solidFill>
                <a:latin typeface="+mn-lt"/>
              </a:rPr>
              <a:t>Lounis</a:t>
            </a:r>
            <a:r>
              <a:rPr lang="en-US" sz="1600" b="1" i="1" dirty="0" smtClean="0">
                <a:solidFill>
                  <a:schemeClr val="tx1"/>
                </a:solidFill>
                <a:latin typeface="+mn-lt"/>
              </a:rPr>
              <a:t>, et al, Nature (</a:t>
            </a:r>
            <a:r>
              <a:rPr lang="en-US" sz="1600" b="1" i="1" dirty="0">
                <a:solidFill>
                  <a:schemeClr val="tx1"/>
                </a:solidFill>
                <a:latin typeface="+mn-lt"/>
              </a:rPr>
              <a:t>2000</a:t>
            </a:r>
            <a:r>
              <a:rPr lang="en-US" sz="1600" b="1" i="1" dirty="0" smtClean="0">
                <a:solidFill>
                  <a:schemeClr val="tx1"/>
                </a:solidFill>
                <a:latin typeface="+mn-lt"/>
              </a:rPr>
              <a:t>)</a:t>
            </a:r>
          </a:p>
        </p:txBody>
      </p:sp>
      <p:pic>
        <p:nvPicPr>
          <p:cNvPr id="7" name="Picture 2" descr="C:\Users\Mr. Shalaginov\Desktop\Skolkovo New\Pictures for presentation\8720nanocrystals1.jpg"/>
          <p:cNvPicPr>
            <a:picLocks noChangeAspect="1" noChangeArrowheads="1"/>
          </p:cNvPicPr>
          <p:nvPr/>
        </p:nvPicPr>
        <p:blipFill>
          <a:blip r:embed="rId4" cstate="print"/>
          <a:srcRect/>
          <a:stretch>
            <a:fillRect/>
          </a:stretch>
        </p:blipFill>
        <p:spPr bwMode="auto">
          <a:xfrm>
            <a:off x="1462310" y="3714847"/>
            <a:ext cx="2134022" cy="2406110"/>
          </a:xfrm>
          <a:prstGeom prst="rect">
            <a:avLst/>
          </a:prstGeom>
          <a:noFill/>
          <a:effectLst>
            <a:softEdge rad="63500"/>
          </a:effectLst>
        </p:spPr>
      </p:pic>
      <p:sp>
        <p:nvSpPr>
          <p:cNvPr id="8" name="TextBox 7"/>
          <p:cNvSpPr txBox="1"/>
          <p:nvPr/>
        </p:nvSpPr>
        <p:spPr>
          <a:xfrm>
            <a:off x="629291" y="6070588"/>
            <a:ext cx="3800060" cy="664797"/>
          </a:xfrm>
          <a:prstGeom prst="rect">
            <a:avLst/>
          </a:prstGeom>
          <a:noFill/>
        </p:spPr>
        <p:txBody>
          <a:bodyPr wrap="square" rtlCol="0">
            <a:spAutoFit/>
          </a:bodyPr>
          <a:lstStyle/>
          <a:p>
            <a:pPr algn="ctr">
              <a:buFontTx/>
              <a:buNone/>
            </a:pPr>
            <a:r>
              <a:rPr lang="en-US" sz="1800" b="1" dirty="0" err="1" smtClean="0">
                <a:solidFill>
                  <a:schemeClr val="tx1"/>
                </a:solidFill>
                <a:latin typeface="+mn-lt"/>
              </a:rPr>
              <a:t>CdSe</a:t>
            </a:r>
            <a:r>
              <a:rPr lang="en-US" sz="1800" b="1" dirty="0" smtClean="0">
                <a:solidFill>
                  <a:schemeClr val="tx1"/>
                </a:solidFill>
                <a:latin typeface="+mn-lt"/>
              </a:rPr>
              <a:t>/</a:t>
            </a:r>
            <a:r>
              <a:rPr lang="en-US" sz="1800" b="1" dirty="0" err="1" smtClean="0">
                <a:solidFill>
                  <a:schemeClr val="tx1"/>
                </a:solidFill>
                <a:latin typeface="+mn-lt"/>
              </a:rPr>
              <a:t>ZnSe</a:t>
            </a:r>
            <a:r>
              <a:rPr lang="en-US" sz="1800" b="1" dirty="0" smtClean="0">
                <a:solidFill>
                  <a:schemeClr val="tx1"/>
                </a:solidFill>
                <a:latin typeface="+mn-lt"/>
              </a:rPr>
              <a:t> Quantum Dots</a:t>
            </a:r>
          </a:p>
          <a:p>
            <a:pPr algn="ctr">
              <a:buFontTx/>
              <a:buNone/>
            </a:pPr>
            <a:r>
              <a:rPr lang="en-US" sz="1600" b="1" i="1" dirty="0">
                <a:solidFill>
                  <a:schemeClr val="tx1"/>
                </a:solidFill>
                <a:latin typeface="+mn-lt"/>
              </a:rPr>
              <a:t>X</a:t>
            </a:r>
            <a:r>
              <a:rPr lang="en-US" sz="1600" b="1" i="1" dirty="0" smtClean="0">
                <a:solidFill>
                  <a:schemeClr val="tx1"/>
                </a:solidFill>
                <a:latin typeface="+mn-lt"/>
              </a:rPr>
              <a:t>. Wang, et al, Nature (2009)</a:t>
            </a:r>
          </a:p>
        </p:txBody>
      </p:sp>
      <p:pic>
        <p:nvPicPr>
          <p:cNvPr id="10" name="Picture 4" descr="C:\Users\Mr. Shalaginov\Desktop\Skolkovo New\Pictures for presentation\ion lattice.jpg"/>
          <p:cNvPicPr>
            <a:picLocks noChangeAspect="1" noChangeArrowheads="1"/>
          </p:cNvPicPr>
          <p:nvPr/>
        </p:nvPicPr>
        <p:blipFill>
          <a:blip r:embed="rId5" cstate="print"/>
          <a:srcRect/>
          <a:stretch>
            <a:fillRect/>
          </a:stretch>
        </p:blipFill>
        <p:spPr bwMode="auto">
          <a:xfrm>
            <a:off x="1498753" y="791345"/>
            <a:ext cx="2107518" cy="2144012"/>
          </a:xfrm>
          <a:prstGeom prst="rect">
            <a:avLst/>
          </a:prstGeom>
          <a:noFill/>
          <a:effectLst>
            <a:softEdge rad="63500"/>
          </a:effectLst>
        </p:spPr>
      </p:pic>
      <p:sp>
        <p:nvSpPr>
          <p:cNvPr id="5" name="TextBox 4"/>
          <p:cNvSpPr txBox="1"/>
          <p:nvPr/>
        </p:nvSpPr>
        <p:spPr>
          <a:xfrm>
            <a:off x="152400" y="2941184"/>
            <a:ext cx="4800225" cy="664797"/>
          </a:xfrm>
          <a:prstGeom prst="rect">
            <a:avLst/>
          </a:prstGeom>
          <a:noFill/>
        </p:spPr>
        <p:txBody>
          <a:bodyPr wrap="none" rtlCol="0">
            <a:spAutoFit/>
          </a:bodyPr>
          <a:lstStyle/>
          <a:p>
            <a:pPr algn="ctr">
              <a:buFontTx/>
              <a:buNone/>
            </a:pPr>
            <a:r>
              <a:rPr lang="en-US" sz="1800" b="1" dirty="0" smtClean="0">
                <a:solidFill>
                  <a:schemeClr val="tx1"/>
                </a:solidFill>
                <a:latin typeface="+mn-lt"/>
              </a:rPr>
              <a:t>Trapped Ba Ions</a:t>
            </a:r>
          </a:p>
          <a:p>
            <a:pPr algn="ctr">
              <a:buFontTx/>
              <a:buNone/>
            </a:pPr>
            <a:r>
              <a:rPr lang="en-US" sz="1600" b="1" i="1" dirty="0">
                <a:solidFill>
                  <a:schemeClr val="tx1"/>
                </a:solidFill>
                <a:latin typeface="+mn-lt"/>
              </a:rPr>
              <a:t>courtesy of </a:t>
            </a:r>
            <a:r>
              <a:rPr lang="en-US" sz="1600" b="1" i="1" dirty="0" smtClean="0">
                <a:solidFill>
                  <a:schemeClr val="tx1"/>
                </a:solidFill>
                <a:latin typeface="+mn-lt"/>
              </a:rPr>
              <a:t>B. </a:t>
            </a:r>
            <a:r>
              <a:rPr lang="en-US" sz="1600" b="1" i="1" dirty="0" err="1">
                <a:solidFill>
                  <a:schemeClr val="tx1"/>
                </a:solidFill>
                <a:latin typeface="+mn-lt"/>
              </a:rPr>
              <a:t>Blinov</a:t>
            </a:r>
            <a:r>
              <a:rPr lang="en-US" sz="1600" b="1" i="1" dirty="0">
                <a:solidFill>
                  <a:schemeClr val="tx1"/>
                </a:solidFill>
                <a:latin typeface="+mn-lt"/>
              </a:rPr>
              <a:t>, University of Washington (2011)</a:t>
            </a:r>
            <a:endParaRPr lang="en-US" sz="1600" b="1" i="1" dirty="0" smtClean="0">
              <a:solidFill>
                <a:schemeClr val="tx1"/>
              </a:solidFill>
              <a:latin typeface="+mn-lt"/>
            </a:endParaRPr>
          </a:p>
        </p:txBody>
      </p:sp>
      <p:sp>
        <p:nvSpPr>
          <p:cNvPr id="6" name="TextBox 5"/>
          <p:cNvSpPr txBox="1"/>
          <p:nvPr/>
        </p:nvSpPr>
        <p:spPr>
          <a:xfrm>
            <a:off x="4841921" y="6109890"/>
            <a:ext cx="3992824" cy="997196"/>
          </a:xfrm>
          <a:prstGeom prst="rect">
            <a:avLst/>
          </a:prstGeom>
          <a:noFill/>
        </p:spPr>
        <p:txBody>
          <a:bodyPr wrap="none" rtlCol="0">
            <a:spAutoFit/>
          </a:bodyPr>
          <a:lstStyle/>
          <a:p>
            <a:pPr algn="ctr">
              <a:buNone/>
            </a:pPr>
            <a:r>
              <a:rPr lang="en-US" sz="1800" b="1" dirty="0" smtClean="0">
                <a:solidFill>
                  <a:schemeClr val="tx1"/>
                </a:solidFill>
                <a:latin typeface="Times New Roman" pitchFamily="18" charset="0"/>
                <a:cs typeface="Times New Roman" pitchFamily="18" charset="0"/>
              </a:rPr>
              <a:t>NV Color Centers</a:t>
            </a:r>
          </a:p>
          <a:p>
            <a:pPr algn="ctr">
              <a:buNone/>
            </a:pPr>
            <a:r>
              <a:rPr lang="en-US" sz="1600" b="1" i="1" dirty="0" smtClean="0">
                <a:solidFill>
                  <a:schemeClr val="tx1"/>
                </a:solidFill>
                <a:latin typeface="Times New Roman" pitchFamily="18" charset="0"/>
                <a:cs typeface="Times New Roman" pitchFamily="18" charset="0"/>
              </a:rPr>
              <a:t>F. </a:t>
            </a:r>
            <a:r>
              <a:rPr lang="en-US" sz="1600" b="1" i="1" dirty="0" err="1" smtClean="0">
                <a:solidFill>
                  <a:schemeClr val="tx1"/>
                </a:solidFill>
                <a:latin typeface="Times New Roman" pitchFamily="18" charset="0"/>
                <a:cs typeface="Times New Roman" pitchFamily="18" charset="0"/>
              </a:rPr>
              <a:t>Jelezko</a:t>
            </a:r>
            <a:r>
              <a:rPr lang="en-US" sz="1600" b="1" i="1" dirty="0" smtClean="0">
                <a:solidFill>
                  <a:schemeClr val="tx1"/>
                </a:solidFill>
                <a:latin typeface="Times New Roman" pitchFamily="18" charset="0"/>
                <a:cs typeface="Times New Roman" pitchFamily="18" charset="0"/>
              </a:rPr>
              <a:t>, et al, </a:t>
            </a:r>
            <a:r>
              <a:rPr lang="en-US" sz="1600" b="1" i="1" dirty="0">
                <a:solidFill>
                  <a:schemeClr val="tx1"/>
                </a:solidFill>
                <a:latin typeface="Times New Roman" pitchFamily="18" charset="0"/>
                <a:cs typeface="Times New Roman" pitchFamily="18" charset="0"/>
              </a:rPr>
              <a:t>Phys. Status Solidi A (2006) </a:t>
            </a:r>
          </a:p>
          <a:p>
            <a:pPr>
              <a:buFontTx/>
              <a:buNone/>
            </a:pPr>
            <a:endParaRPr lang="en-US" sz="1800" dirty="0" smtClean="0">
              <a:solidFill>
                <a:schemeClr val="tx1"/>
              </a:solidFill>
            </a:endParaRPr>
          </a:p>
        </p:txBody>
      </p:sp>
    </p:spTree>
    <p:extLst>
      <p:ext uri="{BB962C8B-B14F-4D97-AF65-F5344CB8AC3E}">
        <p14:creationId xmlns:p14="http://schemas.microsoft.com/office/powerpoint/2010/main" val="17884719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to uncover about NV centers</a:t>
            </a:r>
            <a:endParaRPr lang="en-US" dirty="0"/>
          </a:p>
        </p:txBody>
      </p:sp>
      <p:sp>
        <p:nvSpPr>
          <p:cNvPr id="3" name="Content Placeholder 2"/>
          <p:cNvSpPr>
            <a:spLocks noGrp="1"/>
          </p:cNvSpPr>
          <p:nvPr>
            <p:ph idx="1"/>
          </p:nvPr>
        </p:nvSpPr>
        <p:spPr/>
        <p:txBody>
          <a:bodyPr/>
          <a:lstStyle/>
          <a:p>
            <a:pPr marL="457200" indent="-457200">
              <a:buAutoNum type="arabicPeriod"/>
            </a:pPr>
            <a:r>
              <a:rPr lang="en-US" dirty="0" smtClean="0"/>
              <a:t>General facts and a little bit of history</a:t>
            </a:r>
          </a:p>
          <a:p>
            <a:pPr marL="457200" indent="-457200">
              <a:buAutoNum type="arabicPeriod"/>
            </a:pPr>
            <a:r>
              <a:rPr lang="en-US" dirty="0" smtClean="0"/>
              <a:t>Electronic level structure</a:t>
            </a:r>
          </a:p>
          <a:p>
            <a:pPr marL="457200" indent="-457200">
              <a:buAutoNum type="arabicPeriod"/>
            </a:pPr>
            <a:r>
              <a:rPr lang="en-US" dirty="0"/>
              <a:t>D</a:t>
            </a:r>
            <a:r>
              <a:rPr lang="en-US" dirty="0" smtClean="0"/>
              <a:t>istinct properties</a:t>
            </a:r>
          </a:p>
          <a:p>
            <a:pPr marL="457200" indent="-457200">
              <a:buAutoNum type="arabicPeriod"/>
            </a:pPr>
            <a:r>
              <a:rPr lang="en-US" dirty="0" smtClean="0"/>
              <a:t>Applications</a:t>
            </a:r>
          </a:p>
          <a:p>
            <a:pPr marL="457200" indent="-457200">
              <a:buAutoNum type="arabicPeriod"/>
            </a:pPr>
            <a:r>
              <a:rPr lang="en-US" dirty="0" smtClean="0"/>
              <a:t>My research in this area</a:t>
            </a:r>
          </a:p>
        </p:txBody>
      </p:sp>
    </p:spTree>
    <p:extLst>
      <p:ext uri="{BB962C8B-B14F-4D97-AF65-F5344CB8AC3E}">
        <p14:creationId xmlns:p14="http://schemas.microsoft.com/office/powerpoint/2010/main" val="3439335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facts about NV center</a:t>
            </a:r>
            <a:endParaRPr lang="en-US" dirty="0"/>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681" y="3512379"/>
            <a:ext cx="3181350"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236188" y="858810"/>
            <a:ext cx="4419600" cy="2585323"/>
          </a:xfrm>
          <a:prstGeom prst="rect">
            <a:avLst/>
          </a:prstGeom>
          <a:noFill/>
        </p:spPr>
        <p:txBody>
          <a:bodyPr wrap="square" rtlCol="0">
            <a:spAutoFit/>
          </a:bodyPr>
          <a:lstStyle/>
          <a:p>
            <a:pPr>
              <a:buNone/>
            </a:pPr>
            <a:r>
              <a:rPr lang="en-US" sz="1800" b="1" dirty="0" smtClean="0">
                <a:solidFill>
                  <a:schemeClr val="tx1"/>
                </a:solidFill>
                <a:latin typeface="+mj-lt"/>
              </a:rPr>
              <a:t>Historical facts</a:t>
            </a:r>
          </a:p>
          <a:p>
            <a:pPr marL="285750" indent="-285750"/>
            <a:r>
              <a:rPr lang="en-US" sz="1800" dirty="0" smtClean="0">
                <a:solidFill>
                  <a:schemeClr val="tx1"/>
                </a:solidFill>
                <a:latin typeface="+mj-lt"/>
              </a:rPr>
              <a:t>More than 50 years of NV research:</a:t>
            </a:r>
          </a:p>
          <a:p>
            <a:pPr marL="285750" indent="-285750"/>
            <a:endParaRPr lang="en-US" sz="1800" dirty="0" smtClean="0">
              <a:solidFill>
                <a:schemeClr val="tx1"/>
              </a:solidFill>
              <a:latin typeface="+mj-lt"/>
            </a:endParaRPr>
          </a:p>
          <a:p>
            <a:pPr marL="285750" indent="-285750"/>
            <a:r>
              <a:rPr lang="en-US" sz="1800" dirty="0" smtClean="0">
                <a:solidFill>
                  <a:schemeClr val="tx1"/>
                </a:solidFill>
                <a:latin typeface="+mj-lt"/>
              </a:rPr>
              <a:t>In 1997 J. </a:t>
            </a:r>
            <a:r>
              <a:rPr lang="en-US" sz="1800" dirty="0" err="1" smtClean="0">
                <a:solidFill>
                  <a:schemeClr val="tx1"/>
                </a:solidFill>
                <a:latin typeface="+mj-lt"/>
              </a:rPr>
              <a:t>Wrachtrup</a:t>
            </a:r>
            <a:r>
              <a:rPr lang="en-US" sz="1800" dirty="0" smtClean="0">
                <a:solidFill>
                  <a:schemeClr val="tx1"/>
                </a:solidFill>
                <a:latin typeface="+mj-lt"/>
              </a:rPr>
              <a:t> et al: </a:t>
            </a:r>
            <a:r>
              <a:rPr lang="en-US" sz="1800" dirty="0" err="1" smtClean="0">
                <a:solidFill>
                  <a:schemeClr val="tx1"/>
                </a:solidFill>
                <a:latin typeface="+mj-lt"/>
              </a:rPr>
              <a:t>photostability</a:t>
            </a:r>
            <a:r>
              <a:rPr lang="en-US" sz="1800" dirty="0" smtClean="0">
                <a:solidFill>
                  <a:schemeClr val="tx1"/>
                </a:solidFill>
                <a:latin typeface="+mj-lt"/>
              </a:rPr>
              <a:t> room temperature operation, optically detected magnetic resonance </a:t>
            </a:r>
          </a:p>
          <a:p>
            <a:pPr marL="285750" indent="-285750"/>
            <a:endParaRPr lang="en-US" sz="1800" b="1" dirty="0" smtClean="0">
              <a:solidFill>
                <a:schemeClr val="tx1"/>
              </a:solidFill>
              <a:latin typeface="+mj-lt"/>
            </a:endParaRPr>
          </a:p>
          <a:p>
            <a:pPr>
              <a:buNone/>
            </a:pPr>
            <a:endParaRPr lang="en-US" sz="1800" dirty="0" smtClean="0">
              <a:solidFill>
                <a:schemeClr val="tx1"/>
              </a:solidFill>
              <a:latin typeface="+mj-lt"/>
            </a:endParaRPr>
          </a:p>
        </p:txBody>
      </p:sp>
      <p:sp>
        <p:nvSpPr>
          <p:cNvPr id="6" name="TextBox 5"/>
          <p:cNvSpPr txBox="1"/>
          <p:nvPr/>
        </p:nvSpPr>
        <p:spPr>
          <a:xfrm>
            <a:off x="4236188" y="3886200"/>
            <a:ext cx="4038600" cy="1920526"/>
          </a:xfrm>
          <a:prstGeom prst="rect">
            <a:avLst/>
          </a:prstGeom>
          <a:noFill/>
        </p:spPr>
        <p:txBody>
          <a:bodyPr wrap="square" rtlCol="0">
            <a:spAutoFit/>
          </a:bodyPr>
          <a:lstStyle/>
          <a:p>
            <a:pPr>
              <a:buNone/>
            </a:pPr>
            <a:r>
              <a:rPr lang="en-US" sz="1800" b="1" dirty="0" smtClean="0">
                <a:solidFill>
                  <a:schemeClr val="tx1"/>
                </a:solidFill>
                <a:latin typeface="+mj-lt"/>
              </a:rPr>
              <a:t>How to create it</a:t>
            </a:r>
          </a:p>
          <a:p>
            <a:pPr marL="285750" indent="-285750"/>
            <a:r>
              <a:rPr lang="en-US" sz="1800" dirty="0" smtClean="0">
                <a:solidFill>
                  <a:schemeClr val="tx1"/>
                </a:solidFill>
                <a:latin typeface="+mj-lt"/>
              </a:rPr>
              <a:t>Naturally can be found in diamond crystals (N most common impurity)</a:t>
            </a:r>
          </a:p>
          <a:p>
            <a:pPr marL="285750" indent="-285750"/>
            <a:endParaRPr lang="en-US" sz="1800" dirty="0" smtClean="0">
              <a:solidFill>
                <a:schemeClr val="tx1"/>
              </a:solidFill>
              <a:latin typeface="+mj-lt"/>
            </a:endParaRPr>
          </a:p>
          <a:p>
            <a:pPr marL="285750" indent="-285750"/>
            <a:r>
              <a:rPr lang="en-US" sz="1800" dirty="0" smtClean="0">
                <a:solidFill>
                  <a:schemeClr val="tx1"/>
                </a:solidFill>
                <a:latin typeface="+mj-lt"/>
              </a:rPr>
              <a:t>Artificially created by ion/electron irradiation and subsequent annealing  </a:t>
            </a:r>
          </a:p>
        </p:txBody>
      </p:sp>
      <p:pic>
        <p:nvPicPr>
          <p:cNvPr id="36868" name="Picture 4" descr="http://www.cleoeurope.org/Invited%20Speakers/Wrachtrup.jpg/image_previe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990600"/>
            <a:ext cx="2076450" cy="149542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124871" y="2700861"/>
            <a:ext cx="1764970" cy="400110"/>
          </a:xfrm>
          <a:prstGeom prst="rect">
            <a:avLst/>
          </a:prstGeom>
          <a:noFill/>
        </p:spPr>
        <p:txBody>
          <a:bodyPr wrap="none" rtlCol="0">
            <a:spAutoFit/>
          </a:bodyPr>
          <a:lstStyle/>
          <a:p>
            <a:pPr>
              <a:buFontTx/>
              <a:buNone/>
            </a:pPr>
            <a:r>
              <a:rPr lang="en-US" sz="2000" dirty="0" err="1" smtClean="0">
                <a:solidFill>
                  <a:schemeClr val="tx1"/>
                </a:solidFill>
                <a:latin typeface="+mj-lt"/>
              </a:rPr>
              <a:t>Jorg</a:t>
            </a:r>
            <a:r>
              <a:rPr lang="en-US" sz="2000" dirty="0" smtClean="0">
                <a:solidFill>
                  <a:schemeClr val="tx1"/>
                </a:solidFill>
                <a:latin typeface="+mj-lt"/>
              </a:rPr>
              <a:t> </a:t>
            </a:r>
            <a:r>
              <a:rPr lang="en-US" sz="2000" dirty="0" err="1" smtClean="0">
                <a:solidFill>
                  <a:schemeClr val="tx1"/>
                </a:solidFill>
                <a:latin typeface="+mj-lt"/>
              </a:rPr>
              <a:t>Wrachtrup</a:t>
            </a:r>
            <a:endParaRPr lang="en-US" sz="2000" dirty="0" smtClean="0">
              <a:solidFill>
                <a:schemeClr val="tx1"/>
              </a:solidFill>
              <a:latin typeface="+mj-lt"/>
            </a:endParaRPr>
          </a:p>
        </p:txBody>
      </p:sp>
    </p:spTree>
    <p:extLst>
      <p:ext uri="{BB962C8B-B14F-4D97-AF65-F5344CB8AC3E}">
        <p14:creationId xmlns:p14="http://schemas.microsoft.com/office/powerpoint/2010/main" val="33384846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 structure of NV</a:t>
            </a:r>
            <a:r>
              <a:rPr lang="en-US" baseline="30000" dirty="0" smtClean="0"/>
              <a:t>- </a:t>
            </a:r>
            <a:r>
              <a:rPr lang="en-US" dirty="0" smtClean="0"/>
              <a:t>center</a:t>
            </a:r>
            <a:endParaRPr lang="en-US" dirty="0"/>
          </a:p>
        </p:txBody>
      </p:sp>
      <p:pic>
        <p:nvPicPr>
          <p:cNvPr id="378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685800"/>
            <a:ext cx="5562600" cy="284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8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657600"/>
            <a:ext cx="2514600" cy="29762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5410200" y="1752600"/>
            <a:ext cx="1524000" cy="1905000"/>
          </a:xfrm>
          <a:prstGeom prst="ellipse">
            <a:avLst/>
          </a:prstGeom>
          <a:noFill/>
          <a:ln w="28575">
            <a:solidFill>
              <a:srgbClr val="FF0000"/>
            </a:solidFill>
          </a:ln>
        </p:spPr>
        <p:txBody>
          <a:bodyPr vert="horz" wrap="square" lIns="101193" tIns="50598" rIns="101193" bIns="50598" numCol="1" rtlCol="0" anchor="t" anchorCtr="0" compatLnSpc="1">
            <a:prstTxWarp prst="textNoShape">
              <a:avLst/>
            </a:prstTxWarp>
          </a:bodyPr>
          <a:lstStyle/>
          <a:p>
            <a:pPr marL="323850" marR="0" indent="-323850" algn="l" defTabSz="865188" rtl="0" eaLnBrk="1" fontAlgn="base" latinLnBrk="0" hangingPunct="1">
              <a:lnSpc>
                <a:spcPct val="100000"/>
              </a:lnSpc>
              <a:spcBef>
                <a:spcPct val="20000"/>
              </a:spcBef>
              <a:spcAft>
                <a:spcPct val="0"/>
              </a:spcAft>
              <a:buClrTx/>
              <a:buSzTx/>
              <a:buFontTx/>
              <a:buChar char="•"/>
              <a:tabLst/>
            </a:pPr>
            <a:endParaRPr kumimoji="0" lang="en-US" sz="1900" b="0" i="0" u="none" strike="noStrike" cap="none" normalizeH="0" baseline="0" smtClean="0">
              <a:ln>
                <a:noFill/>
              </a:ln>
              <a:solidFill>
                <a:srgbClr val="B31A36"/>
              </a:solidFill>
              <a:effectLst/>
              <a:latin typeface="Verdana" pitchFamily="34" charset="0"/>
            </a:endParaRPr>
          </a:p>
        </p:txBody>
      </p:sp>
      <p:cxnSp>
        <p:nvCxnSpPr>
          <p:cNvPr id="5" name="Straight Arrow Connector 4"/>
          <p:cNvCxnSpPr>
            <a:stCxn id="3" idx="3"/>
          </p:cNvCxnSpPr>
          <p:nvPr/>
        </p:nvCxnSpPr>
        <p:spPr bwMode="auto">
          <a:xfrm flipH="1">
            <a:off x="3505200" y="3378619"/>
            <a:ext cx="2128185" cy="1650581"/>
          </a:xfrm>
          <a:prstGeom prst="straightConnector1">
            <a:avLst/>
          </a:prstGeom>
          <a:noFill/>
          <a:ln w="38100" cap="flat" cmpd="sng" algn="ctr">
            <a:solidFill>
              <a:srgbClr val="FF0000"/>
            </a:solidFill>
            <a:prstDash val="solid"/>
            <a:round/>
            <a:headEnd type="none" w="med" len="me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p:cNvCxnSpPr>
            <a:stCxn id="3" idx="3"/>
          </p:cNvCxnSpPr>
          <p:nvPr/>
        </p:nvCxnSpPr>
        <p:spPr bwMode="auto">
          <a:xfrm flipH="1">
            <a:off x="3505200" y="3378619"/>
            <a:ext cx="2128185" cy="1498181"/>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8"/>
          <p:cNvSpPr txBox="1"/>
          <p:nvPr/>
        </p:nvSpPr>
        <p:spPr>
          <a:xfrm>
            <a:off x="4495800" y="6084332"/>
            <a:ext cx="3433504" cy="338554"/>
          </a:xfrm>
          <a:prstGeom prst="rect">
            <a:avLst/>
          </a:prstGeom>
          <a:noFill/>
        </p:spPr>
        <p:txBody>
          <a:bodyPr wrap="none" rtlCol="0">
            <a:spAutoFit/>
          </a:bodyPr>
          <a:lstStyle/>
          <a:p>
            <a:pPr>
              <a:buNone/>
            </a:pPr>
            <a:r>
              <a:rPr lang="en-US" sz="1600" b="1" i="1" dirty="0" smtClean="0">
                <a:solidFill>
                  <a:schemeClr val="tx1"/>
                </a:solidFill>
                <a:latin typeface="+mj-lt"/>
              </a:rPr>
              <a:t>D.D</a:t>
            </a:r>
            <a:r>
              <a:rPr lang="en-US" sz="1600" b="1" i="1" dirty="0">
                <a:solidFill>
                  <a:schemeClr val="tx1"/>
                </a:solidFill>
                <a:latin typeface="+mj-lt"/>
              </a:rPr>
              <a:t>. </a:t>
            </a:r>
            <a:r>
              <a:rPr lang="en-US" sz="1600" b="1" i="1" dirty="0" err="1">
                <a:solidFill>
                  <a:schemeClr val="tx1"/>
                </a:solidFill>
                <a:latin typeface="+mj-lt"/>
              </a:rPr>
              <a:t>Awschalom</a:t>
            </a:r>
            <a:r>
              <a:rPr lang="en-US" sz="1600" b="1" i="1" dirty="0">
                <a:solidFill>
                  <a:schemeClr val="tx1"/>
                </a:solidFill>
                <a:latin typeface="+mj-lt"/>
              </a:rPr>
              <a:t> </a:t>
            </a:r>
            <a:r>
              <a:rPr lang="en-US" sz="1600" b="1" i="1" dirty="0" smtClean="0">
                <a:solidFill>
                  <a:schemeClr val="tx1"/>
                </a:solidFill>
                <a:latin typeface="+mj-lt"/>
              </a:rPr>
              <a:t>, et al, PNAS </a:t>
            </a:r>
            <a:r>
              <a:rPr lang="en-US" sz="1600" b="1" i="1" dirty="0">
                <a:solidFill>
                  <a:schemeClr val="tx1"/>
                </a:solidFill>
                <a:latin typeface="+mj-lt"/>
              </a:rPr>
              <a:t>( 2010 )</a:t>
            </a:r>
            <a:endParaRPr lang="en-US" sz="1600" b="1" i="1" dirty="0" smtClean="0">
              <a:solidFill>
                <a:schemeClr val="tx1"/>
              </a:solidFill>
              <a:latin typeface="+mj-lt"/>
            </a:endParaRPr>
          </a:p>
        </p:txBody>
      </p:sp>
    </p:spTree>
    <p:extLst>
      <p:ext uri="{BB962C8B-B14F-4D97-AF65-F5344CB8AC3E}">
        <p14:creationId xmlns:p14="http://schemas.microsoft.com/office/powerpoint/2010/main" val="30443734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 structure of NV</a:t>
            </a:r>
            <a:r>
              <a:rPr lang="en-US" baseline="30000" dirty="0" smtClean="0"/>
              <a:t>- </a:t>
            </a:r>
            <a:r>
              <a:rPr lang="en-US" dirty="0" smtClean="0"/>
              <a:t>center</a:t>
            </a:r>
            <a:endParaRPr lang="en-US" dirty="0"/>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828800"/>
            <a:ext cx="3657600" cy="3012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797057" y="2209800"/>
            <a:ext cx="3965944" cy="2456057"/>
          </a:xfrm>
          <a:prstGeom prst="rect">
            <a:avLst/>
          </a:prstGeom>
          <a:noFill/>
        </p:spPr>
        <p:txBody>
          <a:bodyPr wrap="square" rtlCol="0">
            <a:spAutoFit/>
          </a:bodyPr>
          <a:lstStyle/>
          <a:p>
            <a:pPr marL="285750" indent="-285750"/>
            <a:r>
              <a:rPr lang="en-US" sz="2400" dirty="0" smtClean="0">
                <a:solidFill>
                  <a:schemeClr val="tx1"/>
                </a:solidFill>
                <a:latin typeface="+mj-lt"/>
              </a:rPr>
              <a:t>Optical initialization</a:t>
            </a:r>
          </a:p>
          <a:p>
            <a:pPr marL="285750" indent="-285750"/>
            <a:r>
              <a:rPr lang="en-US" sz="2400" dirty="0" smtClean="0">
                <a:solidFill>
                  <a:schemeClr val="tx1"/>
                </a:solidFill>
                <a:latin typeface="+mj-lt"/>
              </a:rPr>
              <a:t>Spin-dependent fluorescence</a:t>
            </a:r>
          </a:p>
          <a:p>
            <a:pPr marL="285750" indent="-285750"/>
            <a:r>
              <a:rPr lang="en-US" sz="2400" dirty="0" smtClean="0">
                <a:solidFill>
                  <a:schemeClr val="tx1"/>
                </a:solidFill>
                <a:latin typeface="+mj-lt"/>
              </a:rPr>
              <a:t>Switching between spin-states by using microwave signal</a:t>
            </a:r>
          </a:p>
        </p:txBody>
      </p:sp>
    </p:spTree>
    <p:extLst>
      <p:ext uri="{BB962C8B-B14F-4D97-AF65-F5344CB8AC3E}">
        <p14:creationId xmlns:p14="http://schemas.microsoft.com/office/powerpoint/2010/main" val="1438995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purdue_template2_xni">
  <a:themeElements>
    <a:clrScheme name="Researchpres_we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a:solidFill>
            <a:srgbClr val="000000"/>
          </a:solidFill>
        </a:ln>
      </a:spPr>
      <a:bodyPr vert="horz" wrap="square" lIns="101193" tIns="50598" rIns="101193" bIns="50598" numCol="1" rtlCol="0" anchor="t" anchorCtr="0" compatLnSpc="1">
        <a:prstTxWarp prst="textNoShape">
          <a:avLst/>
        </a:prstTxWarp>
      </a:bodyPr>
      <a:lstStyle>
        <a:defPPr marL="323850" marR="0" indent="-323850" algn="l" defTabSz="865188" rtl="0" eaLnBrk="1" fontAlgn="base" latinLnBrk="0" hangingPunct="1">
          <a:lnSpc>
            <a:spcPct val="100000"/>
          </a:lnSpc>
          <a:spcBef>
            <a:spcPct val="20000"/>
          </a:spcBef>
          <a:spcAft>
            <a:spcPct val="0"/>
          </a:spcAft>
          <a:buClrTx/>
          <a:buSzTx/>
          <a:buFontTx/>
          <a:buChar char="•"/>
          <a:tabLst/>
          <a:defRPr kumimoji="0" sz="1900" b="0" i="0" u="none" strike="noStrike" cap="none" normalizeH="0" baseline="0" smtClean="0">
            <a:ln>
              <a:noFill/>
            </a:ln>
            <a:solidFill>
              <a:srgbClr val="B31A36"/>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1193" tIns="50598" rIns="101193" bIns="50598" numCol="1" anchor="t" anchorCtr="0" compatLnSpc="1">
        <a:prstTxWarp prst="textNoShape">
          <a:avLst/>
        </a:prstTxWarp>
      </a:bodyPr>
      <a:lstStyle>
        <a:defPPr marL="323850" marR="0" indent="-323850" algn="l" defTabSz="865188" rtl="0" eaLnBrk="1" fontAlgn="base" latinLnBrk="0" hangingPunct="1">
          <a:lnSpc>
            <a:spcPct val="100000"/>
          </a:lnSpc>
          <a:spcBef>
            <a:spcPct val="20000"/>
          </a:spcBef>
          <a:spcAft>
            <a:spcPct val="0"/>
          </a:spcAft>
          <a:buClrTx/>
          <a:buSzTx/>
          <a:buFontTx/>
          <a:buChar char="•"/>
          <a:tabLst/>
          <a:defRPr kumimoji="0" lang="en-GB" sz="1900" b="0" i="0" u="none" strike="noStrike" cap="none" normalizeH="0" baseline="0" smtClean="0">
            <a:ln>
              <a:noFill/>
            </a:ln>
            <a:solidFill>
              <a:srgbClr val="B31A36"/>
            </a:solidFill>
            <a:effectLst/>
            <a:latin typeface="Verdana" pitchFamily="34" charset="0"/>
          </a:defRPr>
        </a:defPPr>
      </a:lstStyle>
    </a:lnDef>
    <a:txDef>
      <a:spPr>
        <a:noFill/>
      </a:spPr>
      <a:bodyPr wrap="square" rtlCol="0">
        <a:spAutoFit/>
      </a:bodyPr>
      <a:lstStyle>
        <a:defPPr>
          <a:buFontTx/>
          <a:buNone/>
          <a:defRPr sz="1800" dirty="0" smtClean="0">
            <a:solidFill>
              <a:schemeClr val="tx1"/>
            </a:solidFill>
          </a:defRPr>
        </a:defPPr>
      </a:lstStyle>
    </a:txDef>
  </a:objectDefaults>
  <a:extraClrSchemeLst>
    <a:extraClrScheme>
      <a:clrScheme name="Researchpres_we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searchpres_web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searchpres_web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searchpres_web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searchpres_web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searchpres_web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searchpres_web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searchpres_web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searchpres_web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searchpres_web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searchpres_web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searchpres_web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urdue_template2_xni">
  <a:themeElements>
    <a:clrScheme name="Researchpres_we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a:solidFill>
            <a:srgbClr val="000000"/>
          </a:solidFill>
        </a:ln>
      </a:spPr>
      <a:bodyPr vert="horz" wrap="square" lIns="101193" tIns="50598" rIns="101193" bIns="50598" numCol="1" rtlCol="0" anchor="t" anchorCtr="0" compatLnSpc="1">
        <a:prstTxWarp prst="textNoShape">
          <a:avLst/>
        </a:prstTxWarp>
      </a:bodyPr>
      <a:lstStyle>
        <a:defPPr marL="323850" marR="0" indent="-323850" algn="l" defTabSz="865188" rtl="0" eaLnBrk="1" fontAlgn="base" latinLnBrk="0" hangingPunct="1">
          <a:lnSpc>
            <a:spcPct val="100000"/>
          </a:lnSpc>
          <a:spcBef>
            <a:spcPct val="20000"/>
          </a:spcBef>
          <a:spcAft>
            <a:spcPct val="0"/>
          </a:spcAft>
          <a:buClrTx/>
          <a:buSzTx/>
          <a:buFontTx/>
          <a:buChar char="•"/>
          <a:tabLst/>
          <a:defRPr kumimoji="0" sz="1900" b="0" i="0" u="none" strike="noStrike" cap="none" normalizeH="0" baseline="0" smtClean="0">
            <a:ln>
              <a:noFill/>
            </a:ln>
            <a:solidFill>
              <a:srgbClr val="B31A36"/>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1193" tIns="50598" rIns="101193" bIns="50598" numCol="1" anchor="t" anchorCtr="0" compatLnSpc="1">
        <a:prstTxWarp prst="textNoShape">
          <a:avLst/>
        </a:prstTxWarp>
      </a:bodyPr>
      <a:lstStyle>
        <a:defPPr marL="323850" marR="0" indent="-323850" algn="l" defTabSz="865188" rtl="0" eaLnBrk="1" fontAlgn="base" latinLnBrk="0" hangingPunct="1">
          <a:lnSpc>
            <a:spcPct val="100000"/>
          </a:lnSpc>
          <a:spcBef>
            <a:spcPct val="20000"/>
          </a:spcBef>
          <a:spcAft>
            <a:spcPct val="0"/>
          </a:spcAft>
          <a:buClrTx/>
          <a:buSzTx/>
          <a:buFontTx/>
          <a:buChar char="•"/>
          <a:tabLst/>
          <a:defRPr kumimoji="0" lang="en-GB" sz="1900" b="0" i="0" u="none" strike="noStrike" cap="none" normalizeH="0" baseline="0" smtClean="0">
            <a:ln>
              <a:noFill/>
            </a:ln>
            <a:solidFill>
              <a:srgbClr val="B31A36"/>
            </a:solidFill>
            <a:effectLst/>
            <a:latin typeface="Verdana" pitchFamily="34" charset="0"/>
          </a:defRPr>
        </a:defPPr>
      </a:lstStyle>
    </a:lnDef>
    <a:txDef>
      <a:spPr>
        <a:noFill/>
      </a:spPr>
      <a:bodyPr wrap="square" rtlCol="0">
        <a:spAutoFit/>
      </a:bodyPr>
      <a:lstStyle>
        <a:defPPr>
          <a:buFontTx/>
          <a:buNone/>
          <a:defRPr sz="1800" dirty="0" smtClean="0">
            <a:solidFill>
              <a:schemeClr val="tx1"/>
            </a:solidFill>
          </a:defRPr>
        </a:defPPr>
      </a:lstStyle>
    </a:txDef>
  </a:objectDefaults>
  <a:extraClrSchemeLst>
    <a:extraClrScheme>
      <a:clrScheme name="Researchpres_web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searchpres_web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searchpres_web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searchpres_web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searchpres_web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searchpres_web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searchpres_web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searchpres_web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searchpres_web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searchpres_web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searchpres_web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searchpres_web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purdue_template2_xni</Template>
  <TotalTime>4217279</TotalTime>
  <Words>2007</Words>
  <Application>Microsoft Office PowerPoint</Application>
  <PresentationFormat>On-screen Show (4:3)</PresentationFormat>
  <Paragraphs>189</Paragraphs>
  <Slides>22</Slides>
  <Notes>10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22</vt:i4>
      </vt:variant>
    </vt:vector>
  </HeadingPairs>
  <TitlesOfParts>
    <vt:vector size="25" baseType="lpstr">
      <vt:lpstr>purdue_template2_xni</vt:lpstr>
      <vt:lpstr>1_purdue_template2_xni</vt:lpstr>
      <vt:lpstr>Equation</vt:lpstr>
      <vt:lpstr>PowerPoint Presentation</vt:lpstr>
      <vt:lpstr>Evolution of information society</vt:lpstr>
      <vt:lpstr>Promising ways of IT evolution  </vt:lpstr>
      <vt:lpstr>Storage of quantum information</vt:lpstr>
      <vt:lpstr>Transmission of quantum information: single photon sources</vt:lpstr>
      <vt:lpstr>Questions to uncover about NV centers</vt:lpstr>
      <vt:lpstr>General facts about NV center</vt:lpstr>
      <vt:lpstr>Electronic structure of NV- center</vt:lpstr>
      <vt:lpstr>Electronic structure of NV- center</vt:lpstr>
      <vt:lpstr>Single-shot readout (SSR) technique</vt:lpstr>
      <vt:lpstr>Broad emission spectrum of NV center</vt:lpstr>
      <vt:lpstr>Applications of NV centers</vt:lpstr>
      <vt:lpstr>Optical &amp;quantum computer technologies based on NV centers</vt:lpstr>
      <vt:lpstr>Ways to enhance emission efficiency </vt:lpstr>
      <vt:lpstr>Hyperbolic metamaterials &amp; broadband Purcell effect</vt:lpstr>
      <vt:lpstr>PowerPoint Presentation</vt:lpstr>
      <vt:lpstr>Milestones </vt:lpstr>
      <vt:lpstr>Experimental set-up</vt:lpstr>
      <vt:lpstr>Broadband enhancement of spontaneous emission from NV centers in nanodiamonds by HMMs</vt:lpstr>
      <vt:lpstr>Towards single-photon source based on NV center in nanodiamond coupled to CMOS-compatible hyperbolic metamaterial </vt:lpstr>
      <vt:lpstr>Effect of planar hyperbolic metamaterial on radiation pattern of single-photon source</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Prof. Shalaginov</dc:creator>
  <cp:lastModifiedBy>mshalagi</cp:lastModifiedBy>
  <cp:revision>188</cp:revision>
  <cp:lastPrinted>2013-06-08T00:55:28Z</cp:lastPrinted>
  <dcterms:created xsi:type="dcterms:W3CDTF">2012-04-06T01:13:29Z</dcterms:created>
  <dcterms:modified xsi:type="dcterms:W3CDTF">2014-05-01T07:00:19Z</dcterms:modified>
</cp:coreProperties>
</file>