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0"/>
  </p:notesMasterIdLst>
  <p:sldIdLst>
    <p:sldId id="271" r:id="rId2"/>
    <p:sldId id="257" r:id="rId3"/>
    <p:sldId id="258" r:id="rId4"/>
    <p:sldId id="260" r:id="rId5"/>
    <p:sldId id="261" r:id="rId6"/>
    <p:sldId id="267" r:id="rId7"/>
    <p:sldId id="262" r:id="rId8"/>
    <p:sldId id="268" r:id="rId9"/>
    <p:sldId id="263" r:id="rId10"/>
    <p:sldId id="269" r:id="rId11"/>
    <p:sldId id="264" r:id="rId12"/>
    <p:sldId id="272" r:id="rId13"/>
    <p:sldId id="273" r:id="rId14"/>
    <p:sldId id="274" r:id="rId15"/>
    <p:sldId id="275" r:id="rId16"/>
    <p:sldId id="276" r:id="rId17"/>
    <p:sldId id="265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0492" autoAdjust="0"/>
  </p:normalViewPr>
  <p:slideViewPr>
    <p:cSldViewPr>
      <p:cViewPr>
        <p:scale>
          <a:sx n="100" d="100"/>
          <a:sy n="100" d="100"/>
        </p:scale>
        <p:origin x="-1254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7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D4ACAC-D113-48E5-BD93-D495A8633309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1E472-6C5B-4E15-A623-E133122F0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14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7B96809-C688-4FA7-AF46-98492D194679}" type="datetime1">
              <a:rPr lang="en-US" smtClean="0"/>
              <a:t>4/8/2014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E39555B-5658-45E1-A89A-73ED4981A7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5760B-241B-454F-A10A-17D51A49E445}" type="datetime1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9CD94-84B4-4B8A-9D6C-5B9D641EA0A0}" type="datetime1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CAE2-E5D9-49BD-A6FA-51E6654493CE}" type="datetime1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84041-4DA9-483D-A955-41AE8FA13DE0}" type="datetime1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50DD4-BC61-4081-A96F-BC636B4A7E44}" type="datetime1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A93F50D-7598-40AB-804A-2B8C37DEB016}" type="datetime1">
              <a:rPr lang="en-US" smtClean="0"/>
              <a:t>4/8/2014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E39555B-5658-45E1-A89A-73ED4981A783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41B8F13-7821-4274-9C77-B91E2200D6F4}" type="datetime1">
              <a:rPr lang="en-US" smtClean="0"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E39555B-5658-45E1-A89A-73ED4981A7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EB4D7-9851-4780-A829-F126F84630DB}" type="datetime1">
              <a:rPr lang="en-US" smtClean="0"/>
              <a:t>4/8/2014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82CB9-DF2F-4CEB-A98B-FC6E92FAF98F}" type="datetime1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CC3E-C530-4985-9B37-AD18097102E2}" type="datetime1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EB577A0-9D18-464C-AA3C-CEA6E402668A}" type="datetime1">
              <a:rPr lang="en-US" smtClean="0"/>
              <a:t>4/8/2014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E39555B-5658-45E1-A89A-73ED4981A78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15.png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Relationship Id="rId9" Type="http://schemas.openxmlformats.org/officeDocument/2006/relationships/image" Target="../media/image19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33600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Road to Quantum Computing:</a:t>
            </a:r>
            <a:br>
              <a:rPr lang="en-US" dirty="0" smtClean="0"/>
            </a:br>
            <a:r>
              <a:rPr lang="en-US" dirty="0" smtClean="0"/>
              <a:t>Boson Sampling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2196062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Nate Kinsey</a:t>
            </a:r>
          </a:p>
          <a:p>
            <a:endParaRPr lang="en-US" dirty="0"/>
          </a:p>
          <a:p>
            <a:r>
              <a:rPr lang="en-US" dirty="0" smtClean="0"/>
              <a:t>ECE 695 Quantum Photonics</a:t>
            </a:r>
          </a:p>
          <a:p>
            <a:r>
              <a:rPr lang="en-US" dirty="0" smtClean="0"/>
              <a:t>Spring 2014</a:t>
            </a:r>
            <a:endParaRPr lang="en-US" dirty="0"/>
          </a:p>
        </p:txBody>
      </p:sp>
      <p:pic>
        <p:nvPicPr>
          <p:cNvPr id="4" name="Picture 4" descr="https://www.cco.purdue.edu/Images/InternsforIndian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6248400"/>
            <a:ext cx="2219326" cy="51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285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Two Photon Interference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71600"/>
                <a:ext cx="8229600" cy="5181600"/>
              </a:xfrm>
            </p:spPr>
            <p:txBody>
              <a:bodyPr>
                <a:normAutofit fontScale="77500" lnSpcReduction="20000"/>
              </a:bodyPr>
              <a:lstStyle/>
              <a:p>
                <a:pPr>
                  <a:buClr>
                    <a:schemeClr val="tx1"/>
                  </a:buClr>
                </a:pPr>
                <a:r>
                  <a:rPr lang="en-US" dirty="0" smtClean="0"/>
                  <a:t>Note that the cases for the RR and TT are indistinguishable at the output (detector).</a:t>
                </a:r>
              </a:p>
              <a:p>
                <a:pPr>
                  <a:buClr>
                    <a:schemeClr val="tx1"/>
                  </a:buClr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>
                  <a:buClr>
                    <a:schemeClr val="tx1"/>
                  </a:buClr>
                </a:pPr>
                <a:r>
                  <a:rPr lang="en-US" dirty="0" smtClean="0"/>
                  <a:t>Use Feynman’s Rule to obtain the probability of a process with multiple indistinguishable paths.</a:t>
                </a:r>
              </a:p>
              <a:p>
                <a:pPr lvl="1">
                  <a:buClr>
                    <a:schemeClr val="tx1"/>
                  </a:buClr>
                </a:pPr>
                <a:r>
                  <a:rPr lang="en-US" dirty="0" smtClean="0">
                    <a:solidFill>
                      <a:schemeClr val="tx1"/>
                    </a:solidFill>
                  </a:rPr>
                  <a:t>Add the probability amplitudes of all processes and find the square of the modulus.</a:t>
                </a:r>
              </a:p>
              <a:p>
                <a:pPr>
                  <a:buClr>
                    <a:schemeClr val="tx1"/>
                  </a:buClr>
                </a:pPr>
                <a:endParaRPr lang="en-US" dirty="0"/>
              </a:p>
              <a:p>
                <a:pPr>
                  <a:buClr>
                    <a:schemeClr val="tx1"/>
                  </a:buClr>
                </a:pPr>
                <a:r>
                  <a:rPr lang="en-US" dirty="0" smtClean="0">
                    <a:solidFill>
                      <a:schemeClr val="tx1"/>
                    </a:solidFill>
                  </a:rPr>
                  <a:t>Note our reflected photons acquire a phase shift of </a:t>
                </a:r>
                <a:r>
                  <a:rPr lang="el-GR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π</a:t>
                </a:r>
                <a:r>
                  <a:rPr lang="en-US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/2 ( or </a:t>
                </a:r>
                <a:r>
                  <a:rPr lang="en-US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i</a:t>
                </a:r>
                <a:r>
                  <a:rPr lang="en-US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)</a:t>
                </a:r>
              </a:p>
              <a:p>
                <a:pPr marL="109728" indent="0">
                  <a:buClr>
                    <a:schemeClr val="tx1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rad>
                                </m:den>
                              </m:f>
                              <m:f>
                                <m:f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rad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rad>
                                </m:den>
                              </m:f>
                              <m:f>
                                <m:f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 smtClean="0">
                  <a:latin typeface="Georgia" panose="02040502050405020303" pitchFamily="18" charset="0"/>
                </a:endParaRPr>
              </a:p>
              <a:p>
                <a:pPr>
                  <a:buClr>
                    <a:schemeClr val="tx1"/>
                  </a:buClr>
                </a:pPr>
                <a:r>
                  <a:rPr lang="en-US" dirty="0" smtClean="0">
                    <a:latin typeface="Georgia" panose="02040502050405020303" pitchFamily="18" charset="0"/>
                  </a:rPr>
                  <a:t>This has been experimentally demonstrated by Hong, </a:t>
                </a:r>
                <a:r>
                  <a:rPr lang="en-US" dirty="0" err="1" smtClean="0">
                    <a:latin typeface="Georgia" panose="02040502050405020303" pitchFamily="18" charset="0"/>
                  </a:rPr>
                  <a:t>Ou</a:t>
                </a:r>
                <a:r>
                  <a:rPr lang="en-US" dirty="0" smtClean="0">
                    <a:latin typeface="Georgia" panose="02040502050405020303" pitchFamily="18" charset="0"/>
                  </a:rPr>
                  <a:t>, and Mandel as well as many others since then</a:t>
                </a:r>
                <a:r>
                  <a:rPr lang="en-US" dirty="0" smtClean="0">
                    <a:latin typeface="Georgia" panose="02040502050405020303" pitchFamily="18" charset="0"/>
                  </a:rPr>
                  <a:t>.</a:t>
                </a:r>
              </a:p>
              <a:p>
                <a:pPr lvl="1">
                  <a:buClr>
                    <a:schemeClr val="tx1"/>
                  </a:buClr>
                </a:pPr>
                <a:r>
                  <a:rPr lang="en-US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Plasmons (</a:t>
                </a:r>
                <a:r>
                  <a:rPr lang="en-US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Fokonas</a:t>
                </a:r>
                <a:r>
                  <a:rPr lang="en-US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“Two-plasmon interference,” Nature Photonics 2014.)</a:t>
                </a:r>
              </a:p>
              <a:p>
                <a:pPr lvl="1">
                  <a:buClr>
                    <a:schemeClr val="tx1"/>
                  </a:buClr>
                </a:pPr>
                <a:endParaRPr lang="en-US" dirty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  <a:p>
                <a:pPr>
                  <a:buClr>
                    <a:schemeClr val="tx1"/>
                  </a:buClr>
                </a:pPr>
                <a:r>
                  <a:rPr lang="en-US" dirty="0" smtClean="0">
                    <a:latin typeface="Georgia" panose="02040502050405020303" pitchFamily="18" charset="0"/>
                  </a:rPr>
                  <a:t>This interference is the basis of boson sampling machines</a:t>
                </a:r>
                <a:endParaRPr lang="en-US" dirty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71600"/>
                <a:ext cx="8229600" cy="5181600"/>
              </a:xfrm>
              <a:blipFill rotWithShape="1">
                <a:blip r:embed="rId2"/>
                <a:stretch>
                  <a:fillRect t="-2000" r="-1111" b="-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47926" y="6504801"/>
            <a:ext cx="66198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C. Gerry </a:t>
            </a:r>
            <a:r>
              <a:rPr lang="en-US" sz="1200" dirty="0" err="1" smtClean="0"/>
              <a:t>andP</a:t>
            </a:r>
            <a:r>
              <a:rPr lang="en-US" sz="1200" dirty="0" smtClean="0"/>
              <a:t>. Knights </a:t>
            </a:r>
            <a:r>
              <a:rPr lang="en-US" sz="1200" i="1" dirty="0" smtClean="0"/>
              <a:t>Introductory Quantum Optics</a:t>
            </a:r>
            <a:r>
              <a:rPr lang="en-US" sz="1200" dirty="0" smtClean="0"/>
              <a:t>, Cambridge University Press, 2005. </a:t>
            </a:r>
          </a:p>
        </p:txBody>
      </p:sp>
    </p:spTree>
    <p:extLst>
      <p:ext uri="{BB962C8B-B14F-4D97-AF65-F5344CB8AC3E}">
        <p14:creationId xmlns:p14="http://schemas.microsoft.com/office/powerpoint/2010/main" val="314837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Boson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52906" cy="4495799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Comprised of many </a:t>
            </a:r>
            <a:r>
              <a:rPr lang="en-US" dirty="0" smtClean="0">
                <a:solidFill>
                  <a:schemeClr val="tx1"/>
                </a:solidFill>
              </a:rPr>
              <a:t>beam splitters </a:t>
            </a:r>
            <a:r>
              <a:rPr lang="en-US" dirty="0" smtClean="0">
                <a:solidFill>
                  <a:schemeClr val="tx1"/>
                </a:solidFill>
              </a:rPr>
              <a:t>and delay lines (pegs/spaces on the Galton board)</a:t>
            </a:r>
          </a:p>
          <a:p>
            <a:pPr>
              <a:buClr>
                <a:schemeClr val="tx1"/>
              </a:buClr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US" dirty="0" smtClean="0"/>
              <a:t> Also uses many input channels</a:t>
            </a:r>
          </a:p>
          <a:p>
            <a:pPr>
              <a:buClr>
                <a:schemeClr val="tx1"/>
              </a:buClr>
            </a:pPr>
            <a:endParaRPr lang="en-US" dirty="0" smtClean="0"/>
          </a:p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We consider an input state I, the probability of state O is defined by the permanent of the unitary transformation U.</a:t>
            </a:r>
          </a:p>
          <a:p>
            <a:pPr>
              <a:buClr>
                <a:schemeClr val="tx1"/>
              </a:buClr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47926" y="6272855"/>
            <a:ext cx="66198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[1] M. </a:t>
            </a:r>
            <a:r>
              <a:rPr lang="en-US" sz="1200" dirty="0" err="1" smtClean="0"/>
              <a:t>Tillmann</a:t>
            </a:r>
            <a:r>
              <a:rPr lang="en-US" sz="1200" dirty="0" smtClean="0"/>
              <a:t>, et al. “Experimental Boson Sampling,” </a:t>
            </a:r>
            <a:r>
              <a:rPr lang="en-US" sz="1200" i="1" dirty="0" smtClean="0"/>
              <a:t>Nature Photonics</a:t>
            </a:r>
            <a:r>
              <a:rPr lang="en-US" sz="1200" dirty="0" smtClean="0"/>
              <a:t>, 2013.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 rotWithShape="1">
          <a:blip r:embed="rId2" cstate="print"/>
          <a:srcRect l="13426" b="8696"/>
          <a:stretch/>
        </p:blipFill>
        <p:spPr bwMode="auto">
          <a:xfrm>
            <a:off x="5374386" y="1122842"/>
            <a:ext cx="3562350" cy="19996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063" y="3505200"/>
            <a:ext cx="2426009" cy="682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783" y="4236734"/>
            <a:ext cx="2381617" cy="554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106" y="4953000"/>
            <a:ext cx="3957694" cy="1064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481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Boson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52906" cy="4495799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Quick example:</a:t>
            </a:r>
          </a:p>
          <a:p>
            <a:pPr>
              <a:buClr>
                <a:schemeClr val="tx1"/>
              </a:buClr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 rotWithShape="1">
          <a:blip r:embed="rId3" cstate="print"/>
          <a:srcRect l="13426" b="8696"/>
          <a:stretch/>
        </p:blipFill>
        <p:spPr bwMode="auto">
          <a:xfrm>
            <a:off x="5374386" y="1122842"/>
            <a:ext cx="3562350" cy="19996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73" y="2362200"/>
            <a:ext cx="1580444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53" y="2362200"/>
            <a:ext cx="1670756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66" y="3376612"/>
            <a:ext cx="6088134" cy="140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66" y="5071080"/>
            <a:ext cx="1977232" cy="56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447926" y="6272855"/>
            <a:ext cx="66198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[1] M. </a:t>
            </a:r>
            <a:r>
              <a:rPr lang="en-US" sz="1200" dirty="0" err="1" smtClean="0"/>
              <a:t>Tillmann</a:t>
            </a:r>
            <a:r>
              <a:rPr lang="en-US" sz="1200" dirty="0" smtClean="0"/>
              <a:t>, et al. “Experimental Boson Sampling,” </a:t>
            </a:r>
            <a:r>
              <a:rPr lang="en-US" sz="1200" i="1" dirty="0" smtClean="0"/>
              <a:t>Nature Photonics</a:t>
            </a:r>
            <a:r>
              <a:rPr lang="en-US" sz="1200" dirty="0" smtClean="0"/>
              <a:t>, 2013.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4153528"/>
              </p:ext>
            </p:extLst>
          </p:nvPr>
        </p:nvGraphicFramePr>
        <p:xfrm>
          <a:off x="7155561" y="3764236"/>
          <a:ext cx="1600200" cy="6340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8" imgW="672840" imgH="266400" progId="Equation.DSMT4">
                  <p:embed/>
                </p:oleObj>
              </mc:Choice>
              <mc:Fallback>
                <p:oleObj name="Equation" r:id="rId8" imgW="67284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155561" y="3764236"/>
                        <a:ext cx="1600200" cy="6340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225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Experimental Boson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" y="1554480"/>
            <a:ext cx="8214360" cy="4495799"/>
          </a:xfrm>
        </p:spPr>
        <p:txBody>
          <a:bodyPr>
            <a:normAutofit lnSpcReduction="10000"/>
          </a:bodyPr>
          <a:lstStyle/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After the first description of boson sampling by Aaronson and </a:t>
            </a:r>
            <a:r>
              <a:rPr lang="en-US" dirty="0" err="1" smtClean="0">
                <a:solidFill>
                  <a:schemeClr val="tx1"/>
                </a:solidFill>
              </a:rPr>
              <a:t>Arkhipov</a:t>
            </a:r>
            <a:r>
              <a:rPr lang="en-US" dirty="0" smtClean="0">
                <a:solidFill>
                  <a:schemeClr val="tx1"/>
                </a:solidFill>
              </a:rPr>
              <a:t> fo</a:t>
            </a:r>
            <a:r>
              <a:rPr lang="en-US" dirty="0" smtClean="0"/>
              <a:t>ur groups conducted experiments.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M. </a:t>
            </a:r>
            <a:r>
              <a:rPr lang="en-US" dirty="0" err="1" smtClean="0">
                <a:solidFill>
                  <a:schemeClr val="tx1"/>
                </a:solidFill>
              </a:rPr>
              <a:t>Tillmann</a:t>
            </a:r>
            <a:r>
              <a:rPr lang="en-US" dirty="0" smtClean="0">
                <a:solidFill>
                  <a:schemeClr val="tx1"/>
                </a:solidFill>
              </a:rPr>
              <a:t>, Nature Photonics</a:t>
            </a:r>
          </a:p>
          <a:p>
            <a:pPr lvl="1">
              <a:buClr>
                <a:schemeClr val="tx1"/>
              </a:buClr>
            </a:pPr>
            <a:r>
              <a:rPr lang="en-US" b="1" dirty="0" smtClean="0">
                <a:solidFill>
                  <a:schemeClr val="tx1"/>
                </a:solidFill>
              </a:rPr>
              <a:t>J. Spring, Science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A. </a:t>
            </a:r>
            <a:r>
              <a:rPr lang="en-US" dirty="0" err="1" smtClean="0">
                <a:solidFill>
                  <a:schemeClr val="tx1"/>
                </a:solidFill>
              </a:rPr>
              <a:t>Crespi</a:t>
            </a:r>
            <a:r>
              <a:rPr lang="en-US" dirty="0" smtClean="0">
                <a:solidFill>
                  <a:schemeClr val="tx1"/>
                </a:solidFill>
              </a:rPr>
              <a:t>, Nature Photonics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M. Broome, Science</a:t>
            </a:r>
          </a:p>
          <a:p>
            <a:pPr lvl="1">
              <a:buClr>
                <a:schemeClr val="tx1"/>
              </a:buClr>
            </a:pPr>
            <a:endParaRPr lang="en-US" dirty="0" smtClean="0"/>
          </a:p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They were coordinated and released simultaneously across Science and Nature in 2013.</a:t>
            </a:r>
          </a:p>
          <a:p>
            <a:pPr>
              <a:buClr>
                <a:schemeClr val="tx1"/>
              </a:buClr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49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Experimental Boson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67448"/>
            <a:ext cx="4267200" cy="5214352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M=6 input and output (36 element matrix)</a:t>
            </a:r>
          </a:p>
          <a:p>
            <a:pPr>
              <a:buClr>
                <a:schemeClr val="tx1"/>
              </a:buClr>
            </a:pPr>
            <a:endParaRPr lang="en-US" dirty="0"/>
          </a:p>
          <a:p>
            <a:pPr>
              <a:buClr>
                <a:schemeClr val="tx1"/>
              </a:buClr>
            </a:pPr>
            <a:r>
              <a:rPr lang="en-US" dirty="0" smtClean="0"/>
              <a:t>Complex e</a:t>
            </a:r>
            <a:r>
              <a:rPr lang="en-US" dirty="0" smtClean="0">
                <a:solidFill>
                  <a:schemeClr val="tx1"/>
                </a:solidFill>
              </a:rPr>
              <a:t>lements of the unitary matrix </a:t>
            </a:r>
            <a:r>
              <a:rPr lang="el-GR" dirty="0" smtClean="0">
                <a:solidFill>
                  <a:schemeClr val="tx1"/>
                </a:solidFill>
                <a:latin typeface="Georgia" panose="02040502050405020303" pitchFamily="18" charset="0"/>
              </a:rPr>
              <a:t>Λ</a:t>
            </a:r>
            <a:r>
              <a:rPr lang="en-US" dirty="0" smtClean="0">
                <a:solidFill>
                  <a:schemeClr val="tx1"/>
                </a:solidFill>
              </a:rPr>
              <a:t> were sampled (</a:t>
            </a:r>
            <a:r>
              <a:rPr lang="el-GR" dirty="0" smtClean="0">
                <a:latin typeface="Georgia" panose="02040502050405020303" pitchFamily="18" charset="0"/>
              </a:rPr>
              <a:t>Λ</a:t>
            </a:r>
            <a:r>
              <a:rPr lang="en-US" sz="2300" baseline="-25000" dirty="0" err="1" smtClean="0">
                <a:latin typeface="Georgia" panose="02040502050405020303" pitchFamily="18" charset="0"/>
              </a:rPr>
              <a:t>ij</a:t>
            </a:r>
            <a:r>
              <a:rPr lang="en-US" dirty="0" smtClean="0">
                <a:latin typeface="Georgia" panose="02040502050405020303" pitchFamily="18" charset="0"/>
              </a:rPr>
              <a:t>=</a:t>
            </a:r>
            <a:r>
              <a:rPr lang="en-US" dirty="0" err="1" smtClean="0">
                <a:latin typeface="Georgia" panose="02040502050405020303" pitchFamily="18" charset="0"/>
              </a:rPr>
              <a:t>t</a:t>
            </a:r>
            <a:r>
              <a:rPr lang="en-US" sz="2300" baseline="-25000" dirty="0" err="1" smtClean="0">
                <a:latin typeface="Georgia" panose="02040502050405020303" pitchFamily="18" charset="0"/>
              </a:rPr>
              <a:t>ij</a:t>
            </a:r>
            <a:r>
              <a:rPr lang="en-US" dirty="0" err="1" smtClean="0">
                <a:latin typeface="Georgia" panose="02040502050405020303" pitchFamily="18" charset="0"/>
              </a:rPr>
              <a:t>e</a:t>
            </a:r>
            <a:r>
              <a:rPr lang="en-US" baseline="50000" dirty="0" err="1" smtClean="0">
                <a:latin typeface="Georgia" panose="02040502050405020303" pitchFamily="18" charset="0"/>
              </a:rPr>
              <a:t>i</a:t>
            </a:r>
            <a:r>
              <a:rPr lang="el-GR" baseline="50000" dirty="0" smtClean="0">
                <a:latin typeface="Georgia" panose="02040502050405020303" pitchFamily="18" charset="0"/>
              </a:rPr>
              <a:t>φ</a:t>
            </a:r>
            <a:r>
              <a:rPr lang="en-US" sz="2100" baseline="28000" dirty="0" err="1" smtClean="0">
                <a:latin typeface="Georgia" panose="02040502050405020303" pitchFamily="18" charset="0"/>
              </a:rPr>
              <a:t>ij</a:t>
            </a:r>
            <a:r>
              <a:rPr lang="en-US" baseline="30000" dirty="0" smtClean="0">
                <a:latin typeface="Georgia" panose="02040502050405020303" pitchFamily="18" charset="0"/>
              </a:rPr>
              <a:t> </a:t>
            </a:r>
            <a:r>
              <a:rPr lang="en-US" dirty="0" smtClean="0">
                <a:latin typeface="Georgia" panose="02040502050405020303" pitchFamily="18" charset="0"/>
              </a:rPr>
              <a:t>)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Insert at port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 and detect at port j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This determines the magnitude of the matrix element |t</a:t>
            </a:r>
            <a:r>
              <a:rPr lang="en-US" baseline="-25000" dirty="0" smtClean="0">
                <a:solidFill>
                  <a:schemeClr val="tx1"/>
                </a:solidFill>
              </a:rPr>
              <a:t>ij</a:t>
            </a:r>
            <a:r>
              <a:rPr lang="en-US" dirty="0" smtClean="0">
                <a:solidFill>
                  <a:schemeClr val="tx1"/>
                </a:solidFill>
              </a:rPr>
              <a:t>|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</a:p>
          <a:p>
            <a:pPr lvl="1" algn="just"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Insert two photons i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 and i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 and observing at j</a:t>
            </a:r>
            <a:r>
              <a:rPr lang="en-US" baseline="-25000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 and j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 determines complex angle </a:t>
            </a:r>
            <a:r>
              <a:rPr lang="el-GR" dirty="0" smtClean="0">
                <a:solidFill>
                  <a:schemeClr val="tx1"/>
                </a:solidFill>
                <a:latin typeface="Georgia" panose="02040502050405020303" pitchFamily="18" charset="0"/>
              </a:rPr>
              <a:t>φ</a:t>
            </a:r>
            <a:r>
              <a:rPr lang="en-US" dirty="0" smtClean="0">
                <a:solidFill>
                  <a:schemeClr val="tx1"/>
                </a:solidFill>
                <a:latin typeface="Georgia" panose="02040502050405020303" pitchFamily="18" charset="0"/>
              </a:rPr>
              <a:t> (relative phase shift).</a:t>
            </a:r>
          </a:p>
          <a:p>
            <a:pPr lvl="1" algn="just">
              <a:buClr>
                <a:schemeClr val="tx1"/>
              </a:buClr>
            </a:pPr>
            <a:endParaRPr lang="en-US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>
              <a:buClr>
                <a:schemeClr val="tx1"/>
              </a:buClr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14</a:t>
            </a:fld>
            <a:endParaRPr lang="en-US"/>
          </a:p>
        </p:txBody>
      </p:sp>
      <p:pic>
        <p:nvPicPr>
          <p:cNvPr id="9" name="Picture 8"/>
          <p:cNvPicPr/>
          <p:nvPr/>
        </p:nvPicPr>
        <p:blipFill rotWithShape="1">
          <a:blip r:embed="rId2"/>
          <a:srcRect r="49574"/>
          <a:stretch/>
        </p:blipFill>
        <p:spPr>
          <a:xfrm>
            <a:off x="4921160" y="1295400"/>
            <a:ext cx="3918040" cy="281940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 rotWithShape="1">
          <a:blip r:embed="rId2"/>
          <a:srcRect l="50000"/>
          <a:stretch/>
        </p:blipFill>
        <p:spPr>
          <a:xfrm>
            <a:off x="4823624" y="3921514"/>
            <a:ext cx="4046284" cy="2936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29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Experimental Boson Sampling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3810000" y="1295400"/>
            <a:ext cx="5225415" cy="5391150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76200" y="1472198"/>
            <a:ext cx="3842385" cy="5214352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sz="2400" dirty="0">
                <a:latin typeface="Georgia" panose="02040502050405020303" pitchFamily="18" charset="0"/>
              </a:rPr>
              <a:t>Completed for 3 and four photon </a:t>
            </a:r>
            <a:r>
              <a:rPr lang="en-US" sz="2400" dirty="0" smtClean="0">
                <a:latin typeface="Georgia" panose="02040502050405020303" pitchFamily="18" charset="0"/>
              </a:rPr>
              <a:t>excitation</a:t>
            </a:r>
          </a:p>
          <a:p>
            <a:pPr>
              <a:buClr>
                <a:schemeClr val="tx1"/>
              </a:buClr>
            </a:pPr>
            <a:endParaRPr lang="en-US" sz="2400" dirty="0">
              <a:latin typeface="Georgia" panose="02040502050405020303" pitchFamily="18" charset="0"/>
            </a:endParaRPr>
          </a:p>
          <a:p>
            <a:pPr>
              <a:buClr>
                <a:schemeClr val="tx1"/>
              </a:buClr>
            </a:pPr>
            <a:r>
              <a:rPr lang="en-US" sz="2400" dirty="0" smtClean="0">
                <a:latin typeface="Georgia" panose="02040502050405020303" pitchFamily="18" charset="0"/>
              </a:rPr>
              <a:t>Blue values: predicted probability of output from experimentally determined </a:t>
            </a:r>
            <a:r>
              <a:rPr lang="el-GR" sz="2400" dirty="0">
                <a:latin typeface="Georgia" panose="02040502050405020303" pitchFamily="18" charset="0"/>
              </a:rPr>
              <a:t>Λ</a:t>
            </a:r>
            <a:r>
              <a:rPr lang="en-US" sz="2400" baseline="-25000" dirty="0" err="1" smtClean="0">
                <a:latin typeface="Georgia" panose="02040502050405020303" pitchFamily="18" charset="0"/>
              </a:rPr>
              <a:t>ij</a:t>
            </a:r>
            <a:endParaRPr lang="en-US" sz="2400" baseline="-25000" dirty="0" smtClean="0">
              <a:latin typeface="Georgia" panose="02040502050405020303" pitchFamily="18" charset="0"/>
            </a:endParaRPr>
          </a:p>
          <a:p>
            <a:pPr>
              <a:buClr>
                <a:schemeClr val="tx1"/>
              </a:buClr>
            </a:pPr>
            <a:endParaRPr lang="en-US" sz="2400" baseline="-25000" dirty="0">
              <a:latin typeface="Georgia" panose="02040502050405020303" pitchFamily="18" charset="0"/>
            </a:endParaRPr>
          </a:p>
          <a:p>
            <a:pPr>
              <a:buClr>
                <a:schemeClr val="tx1"/>
              </a:buClr>
            </a:pPr>
            <a:r>
              <a:rPr lang="en-US" sz="2400" dirty="0" smtClean="0">
                <a:latin typeface="Georgia" panose="02040502050405020303" pitchFamily="18" charset="0"/>
              </a:rPr>
              <a:t>Red values: experimentally measured probabilities of given output</a:t>
            </a:r>
            <a:endParaRPr lang="en-US" sz="2400" dirty="0"/>
          </a:p>
          <a:p>
            <a:pPr lvl="1">
              <a:buClr>
                <a:schemeClr val="tx1"/>
              </a:buClr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59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Experimental Boson Sampling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16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1567448"/>
            <a:ext cx="8382000" cy="5214352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Additionally, studied response </a:t>
            </a:r>
            <a:r>
              <a:rPr lang="en-US" dirty="0" smtClean="0"/>
              <a:t>of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an ideal boson sampling machine.</a:t>
            </a:r>
          </a:p>
          <a:p>
            <a:pPr>
              <a:buClr>
                <a:schemeClr val="tx1"/>
              </a:buClr>
            </a:pPr>
            <a:endParaRPr lang="en-US" dirty="0"/>
          </a:p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They found that th</a:t>
            </a:r>
            <a:r>
              <a:rPr lang="en-US" dirty="0" smtClean="0"/>
              <a:t>e </a:t>
            </a:r>
            <a:r>
              <a:rPr lang="en-US" dirty="0" smtClean="0"/>
              <a:t>experimental deviation </a:t>
            </a:r>
            <a:r>
              <a:rPr lang="en-US" dirty="0" smtClean="0"/>
              <a:t>was larger than expected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Not sampling from distribution of network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Distinguishability of photons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Bunched emission</a:t>
            </a:r>
          </a:p>
          <a:p>
            <a:pPr>
              <a:buClr>
                <a:schemeClr val="tx1"/>
              </a:buClr>
            </a:pPr>
            <a:endParaRPr lang="en-US" dirty="0"/>
          </a:p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Despite this, a good agreement was </a:t>
            </a:r>
            <a:r>
              <a:rPr lang="en-US" dirty="0" smtClean="0">
                <a:solidFill>
                  <a:schemeClr val="tx1"/>
                </a:solidFill>
              </a:rPr>
              <a:t>found with predictions</a:t>
            </a:r>
          </a:p>
          <a:p>
            <a:pPr>
              <a:buClr>
                <a:schemeClr val="tx1"/>
              </a:buClr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US" dirty="0" smtClean="0"/>
              <a:t>Technique is robust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8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Outlook for Boson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85000" lnSpcReduction="10000"/>
          </a:bodyPr>
          <a:lstStyle/>
          <a:p>
            <a:pPr>
              <a:buClr>
                <a:schemeClr val="tx1"/>
              </a:buClr>
            </a:pPr>
            <a:r>
              <a:rPr lang="en-US" dirty="0" smtClean="0"/>
              <a:t>The benefit of boson sampling is that its requirements are more relaxed that those of generalized QC.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Some believe that it would be nearly as difficult to scale single photons sources to the necessary level</a:t>
            </a:r>
          </a:p>
          <a:p>
            <a:pPr lvl="1">
              <a:buClr>
                <a:schemeClr val="tx1"/>
              </a:buClr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US" dirty="0" smtClean="0"/>
              <a:t>However, boson sampling is the only known way to make permanents show up as amplitudes, which is an important function for computer science.</a:t>
            </a:r>
          </a:p>
          <a:p>
            <a:pPr>
              <a:buClr>
                <a:schemeClr val="tx1"/>
              </a:buClr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US" dirty="0" smtClean="0"/>
              <a:t>Additionally, for large scale boson sampling systems, they are impossible to model on a classical computer.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Thus, they are a unique window into a complex quantum world (simulation) without the need for general QC.</a:t>
            </a:r>
          </a:p>
          <a:p>
            <a:pPr>
              <a:buClr>
                <a:schemeClr val="tx1"/>
              </a:buClr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99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5799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Boson sampling is a near term method for enabling quantum assisted computation</a:t>
            </a:r>
          </a:p>
          <a:p>
            <a:pPr>
              <a:buClr>
                <a:schemeClr val="tx1"/>
              </a:buClr>
            </a:pPr>
            <a:endParaRPr lang="en-US" dirty="0"/>
          </a:p>
          <a:p>
            <a:pPr>
              <a:buClr>
                <a:schemeClr val="tx1"/>
              </a:buClr>
            </a:pPr>
            <a:r>
              <a:rPr lang="en-US" dirty="0" smtClean="0"/>
              <a:t>Can model complex systems to determine the unitary matrix transformation (i.e. Permanents) </a:t>
            </a:r>
          </a:p>
          <a:p>
            <a:pPr>
              <a:buClr>
                <a:schemeClr val="tx1"/>
              </a:buClr>
            </a:pPr>
            <a:endParaRPr lang="en-US" dirty="0"/>
          </a:p>
          <a:p>
            <a:pPr>
              <a:buClr>
                <a:schemeClr val="tx1"/>
              </a:buClr>
            </a:pPr>
            <a:r>
              <a:rPr lang="en-US" dirty="0" smtClean="0"/>
              <a:t>Enables unique access into complex quantum interactions that would only be able to be investigated with a general QC</a:t>
            </a:r>
          </a:p>
          <a:p>
            <a:pPr>
              <a:buClr>
                <a:schemeClr val="tx1"/>
              </a:buClr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4" descr="https://www.cco.purdue.edu/Images/InternsforIndian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6248400"/>
            <a:ext cx="2219326" cy="51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6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A Quantum leap for computing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562600" cy="4495799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Quantum computing is the next frontier for electronics</a:t>
            </a:r>
          </a:p>
          <a:p>
            <a:pPr>
              <a:buClr>
                <a:schemeClr val="tx1"/>
              </a:buClr>
            </a:pPr>
            <a:endParaRPr lang="en-US" dirty="0"/>
          </a:p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Enables solution of exponential problems in polynomial time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Searching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Prime factorization</a:t>
            </a:r>
          </a:p>
          <a:p>
            <a:pPr>
              <a:buClr>
                <a:schemeClr val="tx1"/>
              </a:buClr>
            </a:pPr>
            <a:endParaRPr lang="en-US" dirty="0"/>
          </a:p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Simulation of quantum systems</a:t>
            </a:r>
          </a:p>
          <a:p>
            <a:pPr>
              <a:buClr>
                <a:schemeClr val="tx1"/>
              </a:buClr>
            </a:pPr>
            <a:endParaRPr lang="en-US" dirty="0" smtClean="0"/>
          </a:p>
          <a:p>
            <a:pPr>
              <a:buClr>
                <a:schemeClr val="tx1"/>
              </a:buClr>
            </a:pPr>
            <a:r>
              <a:rPr lang="en-US" dirty="0" smtClean="0"/>
              <a:t>Understanding quantum phenomenon</a:t>
            </a:r>
            <a:endParaRPr lang="en-US" dirty="0"/>
          </a:p>
          <a:p>
            <a:pPr>
              <a:buClr>
                <a:schemeClr val="tx1"/>
              </a:buClr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84900" y="5715000"/>
            <a:ext cx="279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D-Wave One Quantum Computer, D-Wave Inc. </a:t>
            </a:r>
            <a:endParaRPr lang="en-US" sz="9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2</a:t>
            </a:fld>
            <a:endParaRPr lang="en-US"/>
          </a:p>
        </p:txBody>
      </p:sp>
      <p:pic>
        <p:nvPicPr>
          <p:cNvPr id="1028" name="Picture 4" descr="http://www.wired.com/images_blogs/wiredscience/2013/10/D-Wave-System-with-Visible-512-Qubit-Chi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00" y="2133600"/>
            <a:ext cx="27940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473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Fragile by 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400800" cy="4495799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QC derives its power from the superposition quantum states</a:t>
            </a:r>
          </a:p>
          <a:p>
            <a:pPr>
              <a:buClr>
                <a:schemeClr val="tx1"/>
              </a:buClr>
            </a:pPr>
            <a:endParaRPr lang="en-US" dirty="0"/>
          </a:p>
          <a:p>
            <a:pPr>
              <a:buClr>
                <a:schemeClr val="tx1"/>
              </a:buClr>
            </a:pPr>
            <a:r>
              <a:rPr lang="en-US" dirty="0" smtClean="0"/>
              <a:t>Quantum states are subject to de-coherence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US" dirty="0" smtClean="0"/>
              <a:t>De-coherence limits the ability to perform operations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Error correction?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3-bit has been demonstrated</a:t>
            </a:r>
          </a:p>
          <a:p>
            <a:pPr>
              <a:buClr>
                <a:schemeClr val="tx1"/>
              </a:buClr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US" dirty="0" smtClean="0"/>
              <a:t>Difficult to entangle many </a:t>
            </a:r>
            <a:r>
              <a:rPr lang="en-US" dirty="0" err="1" smtClean="0"/>
              <a:t>qubits</a:t>
            </a:r>
            <a:endParaRPr lang="en-US" dirty="0" smtClean="0"/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Current record is 14 </a:t>
            </a:r>
            <a:r>
              <a:rPr lang="en-US" dirty="0" err="1" smtClean="0">
                <a:solidFill>
                  <a:schemeClr val="tx1"/>
                </a:solidFill>
              </a:rPr>
              <a:t>qubits</a:t>
            </a:r>
            <a:r>
              <a:rPr lang="en-US" dirty="0" smtClean="0">
                <a:solidFill>
                  <a:schemeClr val="tx1"/>
                </a:solidFill>
              </a:rPr>
              <a:t> [2]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47926" y="6272855"/>
            <a:ext cx="6619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[1] T. </a:t>
            </a:r>
            <a:r>
              <a:rPr lang="en-US" sz="1200" dirty="0" err="1" smtClean="0"/>
              <a:t>Monz</a:t>
            </a:r>
            <a:r>
              <a:rPr lang="en-US" sz="1200" dirty="0" smtClean="0"/>
              <a:t>, “14-qubit entanglement: creation and coherence” Phys. Rev. </a:t>
            </a:r>
            <a:r>
              <a:rPr lang="en-US" sz="1200" dirty="0" err="1" smtClean="0"/>
              <a:t>Lett</a:t>
            </a:r>
            <a:r>
              <a:rPr lang="en-US" sz="1200" dirty="0" smtClean="0"/>
              <a:t>. 2011.</a:t>
            </a:r>
          </a:p>
          <a:p>
            <a:pPr algn="r"/>
            <a:r>
              <a:rPr lang="en-US" sz="1200" dirty="0" smtClean="0"/>
              <a:t>[2] G. </a:t>
            </a:r>
            <a:r>
              <a:rPr lang="en-US" sz="1200" dirty="0" err="1" smtClean="0"/>
              <a:t>Waldherr</a:t>
            </a:r>
            <a:r>
              <a:rPr lang="en-US" sz="1200" dirty="0" smtClean="0"/>
              <a:t>, “Quantum Error correction in a solid-state hybrid spin register” Nature, 2014</a:t>
            </a:r>
            <a:endParaRPr lang="en-US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3</a:t>
            </a:fld>
            <a:endParaRPr lang="en-US"/>
          </a:p>
        </p:txBody>
      </p:sp>
      <p:pic>
        <p:nvPicPr>
          <p:cNvPr id="2050" name="Picture 2" descr="http://www.nbi.ku.dk/forskningsgrupper/Kvanteoptik/english/qoptlab/research/exp-clock/bloch/Blochsphere_definitions.png_co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057400"/>
            <a:ext cx="2895600" cy="2822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06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Another solution?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5799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Generalized QC is proving difficult to realize (i.e. </a:t>
            </a:r>
            <a:r>
              <a:rPr lang="en-US" dirty="0" err="1" smtClean="0">
                <a:solidFill>
                  <a:schemeClr val="tx1"/>
                </a:solidFill>
              </a:rPr>
              <a:t>Shor</a:t>
            </a:r>
            <a:r>
              <a:rPr lang="en-US" dirty="0" smtClean="0">
                <a:solidFill>
                  <a:schemeClr val="tx1"/>
                </a:solidFill>
              </a:rPr>
              <a:t>, Q. </a:t>
            </a:r>
            <a:r>
              <a:rPr lang="en-US" dirty="0" smtClean="0"/>
              <a:t>Turing,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endParaRPr lang="en-US" dirty="0"/>
          </a:p>
          <a:p>
            <a:pPr>
              <a:buClr>
                <a:schemeClr val="tx1"/>
              </a:buClr>
            </a:pPr>
            <a:r>
              <a:rPr lang="en-US" dirty="0" smtClean="0"/>
              <a:t>Can we use what we know about the quantum world to assist computation?</a:t>
            </a:r>
          </a:p>
          <a:p>
            <a:pPr marL="109728" indent="0">
              <a:buClr>
                <a:schemeClr val="tx1"/>
              </a:buClr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05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General Idea of Boson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80368" cy="4495799"/>
          </a:xfrm>
        </p:spPr>
        <p:txBody>
          <a:bodyPr>
            <a:normAutofit fontScale="85000" lnSpcReduction="20000"/>
          </a:bodyPr>
          <a:lstStyle/>
          <a:p>
            <a:pPr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The idea of boson sampling was proposed in 2011 [1].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Uses photons</a:t>
            </a:r>
          </a:p>
          <a:p>
            <a:pPr>
              <a:buClr>
                <a:schemeClr val="tx1"/>
              </a:buClr>
            </a:pPr>
            <a:endParaRPr lang="en-US" dirty="0"/>
          </a:p>
          <a:p>
            <a:pPr>
              <a:buClr>
                <a:schemeClr val="tx1"/>
              </a:buClr>
            </a:pPr>
            <a:r>
              <a:rPr lang="en-US" dirty="0" smtClean="0"/>
              <a:t>Similar to a Galton board, which samples from the binomial distribution.</a:t>
            </a:r>
          </a:p>
          <a:p>
            <a:pPr>
              <a:buClr>
                <a:schemeClr val="tx1"/>
              </a:buClr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US" dirty="0" smtClean="0"/>
              <a:t>By engineering the peg sizes and locations a desired system can be modeled.</a:t>
            </a:r>
          </a:p>
          <a:p>
            <a:pPr>
              <a:buClr>
                <a:schemeClr val="tx1"/>
              </a:buClr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US" dirty="0" smtClean="0"/>
              <a:t>The response is governed by quantum photon statistics.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6547208"/>
            <a:ext cx="883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[1] S. Aaronson and A. </a:t>
            </a:r>
            <a:r>
              <a:rPr lang="en-US" sz="1200" dirty="0" err="1" smtClean="0"/>
              <a:t>Arkhipov</a:t>
            </a:r>
            <a:r>
              <a:rPr lang="en-US" sz="1200" dirty="0" smtClean="0"/>
              <a:t>, “The Computational complexity of Linear Optics,” Proc. ACM Symposium, 2011.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 descr="http://img.mit.edu/newsoffice/images/article_images/original/20130117141410-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568" y="1524000"/>
            <a:ext cx="2349232" cy="2349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605" y="3897687"/>
            <a:ext cx="2378195" cy="2386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651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Where is this useful?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16686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tx1"/>
              </a:buClr>
            </a:pPr>
            <a:r>
              <a:rPr lang="en-US" dirty="0" smtClean="0"/>
              <a:t>Boson sampling is primarily focused on determining unitary matrix transformations.</a:t>
            </a:r>
          </a:p>
          <a:p>
            <a:pPr marL="411480" lvl="1" indent="0">
              <a:buClr>
                <a:schemeClr val="tx1"/>
              </a:buClr>
              <a:buNone/>
            </a:pPr>
            <a:endParaRPr lang="en-US" dirty="0"/>
          </a:p>
          <a:p>
            <a:pPr>
              <a:buClr>
                <a:schemeClr val="tx1"/>
              </a:buClr>
            </a:pPr>
            <a:r>
              <a:rPr lang="en-US" dirty="0" smtClean="0"/>
              <a:t>The observed output from a unitary transformation is defined by the permanent of the matrix.</a:t>
            </a:r>
          </a:p>
          <a:p>
            <a:pPr lvl="1">
              <a:buClr>
                <a:schemeClr val="tx1"/>
              </a:buClr>
            </a:pPr>
            <a:r>
              <a:rPr lang="en-US" dirty="0">
                <a:solidFill>
                  <a:schemeClr val="tx1"/>
                </a:solidFill>
              </a:rPr>
              <a:t>Output from a large linear optical </a:t>
            </a:r>
            <a:r>
              <a:rPr lang="en-US" dirty="0" smtClean="0">
                <a:solidFill>
                  <a:schemeClr val="tx1"/>
                </a:solidFill>
              </a:rPr>
              <a:t>network (more details to come)</a:t>
            </a:r>
            <a:endParaRPr lang="en-US" dirty="0" smtClean="0"/>
          </a:p>
          <a:p>
            <a:pPr>
              <a:buClr>
                <a:schemeClr val="tx1"/>
              </a:buClr>
            </a:pPr>
            <a:endParaRPr lang="en-US" dirty="0">
              <a:solidFill>
                <a:schemeClr val="tx1"/>
              </a:solidFill>
            </a:endParaRPr>
          </a:p>
          <a:p>
            <a:pPr>
              <a:buClr>
                <a:schemeClr val="tx1"/>
              </a:buClr>
            </a:pPr>
            <a:r>
              <a:rPr lang="en-US" dirty="0" smtClean="0"/>
              <a:t>The permanent is exponentially hard to solve and is limited to ~ 20 variables for current systems.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47926" y="6272855"/>
            <a:ext cx="6619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[1] S. Aaronson and A. </a:t>
            </a:r>
            <a:r>
              <a:rPr lang="en-US" sz="1200" dirty="0" err="1" smtClean="0"/>
              <a:t>Arkhipov</a:t>
            </a:r>
            <a:r>
              <a:rPr lang="en-US" sz="1200" dirty="0" smtClean="0"/>
              <a:t>, “The Computational complexity of Linear Optics,” Proc. ACM Symposium, 2011.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181600"/>
            <a:ext cx="2654920" cy="832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480" y="5181600"/>
            <a:ext cx="2971800" cy="932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748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Quick Review of QBS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6553200" cy="4495799"/>
              </a:xfrm>
            </p:spPr>
            <p:txBody>
              <a:bodyPr>
                <a:normAutofit fontScale="92500" lnSpcReduction="20000"/>
              </a:bodyPr>
              <a:lstStyle/>
              <a:p>
                <a:pPr>
                  <a:buClr>
                    <a:schemeClr val="tx1"/>
                  </a:buClr>
                </a:pPr>
                <a:r>
                  <a:rPr lang="en-US" dirty="0" smtClean="0">
                    <a:solidFill>
                      <a:schemeClr val="tx1"/>
                    </a:solidFill>
                  </a:rPr>
                  <a:t>Classical: E</a:t>
                </a:r>
                <a:r>
                  <a:rPr lang="en-US" baseline="-25000" dirty="0"/>
                  <a:t>2</a:t>
                </a:r>
                <a:r>
                  <a:rPr lang="en-US" dirty="0" smtClean="0"/>
                  <a:t>=rE</a:t>
                </a:r>
                <a:r>
                  <a:rPr lang="en-US" baseline="-25000" dirty="0" smtClean="0"/>
                  <a:t>1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and E</a:t>
                </a:r>
                <a:r>
                  <a:rPr lang="en-US" baseline="-25000" dirty="0" smtClean="0">
                    <a:solidFill>
                      <a:schemeClr val="tx1"/>
                    </a:solidFill>
                  </a:rPr>
                  <a:t>3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=tE</a:t>
                </a:r>
                <a:r>
                  <a:rPr lang="en-US" baseline="-25000" dirty="0" smtClean="0">
                    <a:solidFill>
                      <a:schemeClr val="tx1"/>
                    </a:solidFill>
                  </a:rPr>
                  <a:t>1</a:t>
                </a:r>
              </a:p>
              <a:p>
                <a:pPr>
                  <a:buClr>
                    <a:schemeClr val="tx1"/>
                  </a:buClr>
                </a:pPr>
                <a:r>
                  <a:rPr lang="en-US" dirty="0" smtClean="0"/>
                  <a:t>Quantum: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109728" indent="0">
                  <a:buClr>
                    <a:schemeClr val="tx1"/>
                  </a:buClr>
                  <a:buNone/>
                </a:pPr>
                <a:r>
                  <a:rPr lang="en-US" dirty="0"/>
                  <a:t>	</a:t>
                </a:r>
                <a:r>
                  <a:rPr lang="en-US" dirty="0" smtClean="0"/>
                  <a:t>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marL="109728" indent="0">
                  <a:buClr>
                    <a:schemeClr val="tx1"/>
                  </a:buClr>
                  <a:buNone/>
                </a:pPr>
                <a:endParaRPr lang="en-US" dirty="0" smtClean="0"/>
              </a:p>
              <a:p>
                <a:pPr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Which satisfy the commutation relations:</a:t>
                </a:r>
              </a:p>
              <a:p>
                <a:pPr marL="109728" indent="0" algn="ctr">
                  <a:buClr>
                    <a:schemeClr val="tx1"/>
                  </a:buClr>
                  <a:buNone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  <m:sup>
                            <m:r>
                              <m:rPr>
                                <m:nor/>
                              </m:rPr>
                              <a:rPr lang="en-US"/>
                              <m:t>†</m:t>
                            </m:r>
                          </m:sup>
                        </m:sSub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  <m:sup>
                            <m:r>
                              <m:rPr>
                                <m:nor/>
                              </m:rPr>
                              <a:rPr lang="en-US"/>
                              <m:t>†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  <m:sup>
                            <m:r>
                              <m:rPr>
                                <m:nor/>
                              </m:rPr>
                              <a:rPr lang="en-US"/>
                              <m:t>†</m:t>
                            </m:r>
                          </m:sup>
                        </m:sSubSup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0</m:t>
                    </m:r>
                  </m:oMath>
                </a14:m>
                <a:endParaRPr lang="en-US" dirty="0" smtClean="0"/>
              </a:p>
              <a:p>
                <a:pPr marL="109728" indent="0">
                  <a:buClr>
                    <a:schemeClr val="tx1"/>
                  </a:buClr>
                  <a:buNone/>
                </a:pPr>
                <a:endParaRPr lang="en-US" dirty="0" smtClean="0"/>
              </a:p>
              <a:p>
                <a:pPr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For </a:t>
                </a:r>
                <a:r>
                  <a:rPr lang="en-US" dirty="0"/>
                  <a:t>a 50:50 BS, the reflected beam has a </a:t>
                </a:r>
                <a:r>
                  <a:rPr lang="el-GR" dirty="0">
                    <a:latin typeface="Georgia" panose="02040502050405020303" pitchFamily="18" charset="0"/>
                  </a:rPr>
                  <a:t>π</a:t>
                </a:r>
                <a:r>
                  <a:rPr lang="en-US" dirty="0">
                    <a:latin typeface="Georgia" panose="02040502050405020303" pitchFamily="18" charset="0"/>
                  </a:rPr>
                  <a:t>/2 phase </a:t>
                </a:r>
                <a:r>
                  <a:rPr lang="en-US" dirty="0" smtClean="0">
                    <a:latin typeface="Georgia" panose="02040502050405020303" pitchFamily="18" charset="0"/>
                  </a:rPr>
                  <a:t>shift so that:</a:t>
                </a:r>
                <a:endParaRPr lang="en-US" dirty="0" smtClean="0"/>
              </a:p>
              <a:p>
                <a:pPr marL="109728" indent="0" algn="ctr">
                  <a:buClr>
                    <a:schemeClr val="tx1"/>
                  </a:buClr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en-US" dirty="0" smtClean="0"/>
              </a:p>
              <a:p>
                <a:pPr marL="109728" indent="0">
                  <a:buClr>
                    <a:schemeClr val="tx1"/>
                  </a:buClr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109728" indent="0">
                  <a:buClr>
                    <a:schemeClr val="tx1"/>
                  </a:buClr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6553200" cy="4495799"/>
              </a:xfrm>
              <a:blipFill rotWithShape="1">
                <a:blip r:embed="rId2"/>
                <a:stretch>
                  <a:fillRect t="-2985" r="-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960120"/>
            <a:ext cx="2286000" cy="17914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7524" y="2928408"/>
            <a:ext cx="2276476" cy="21584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47926" y="6504801"/>
            <a:ext cx="66198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C. Gerry </a:t>
            </a:r>
            <a:r>
              <a:rPr lang="en-US" sz="1200" dirty="0" err="1" smtClean="0"/>
              <a:t>andP</a:t>
            </a:r>
            <a:r>
              <a:rPr lang="en-US" sz="1200" dirty="0" smtClean="0"/>
              <a:t>. Knights </a:t>
            </a:r>
            <a:r>
              <a:rPr lang="en-US" sz="1200" i="1" dirty="0" smtClean="0"/>
              <a:t>Introductory Quantum Optics</a:t>
            </a:r>
            <a:r>
              <a:rPr lang="en-US" sz="1200" dirty="0" smtClean="0"/>
              <a:t>, Cambridge University Press, 2005. </a:t>
            </a:r>
          </a:p>
        </p:txBody>
      </p:sp>
    </p:spTree>
    <p:extLst>
      <p:ext uri="{BB962C8B-B14F-4D97-AF65-F5344CB8AC3E}">
        <p14:creationId xmlns:p14="http://schemas.microsoft.com/office/powerpoint/2010/main" val="374573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Quick Review of QBS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6553200" cy="5029200"/>
              </a:xfrm>
            </p:spPr>
            <p:txBody>
              <a:bodyPr>
                <a:normAutofit fontScale="77500" lnSpcReduction="20000"/>
              </a:bodyPr>
              <a:lstStyle/>
              <a:p>
                <a:pPr>
                  <a:buClr>
                    <a:schemeClr val="tx1"/>
                  </a:buClr>
                </a:pPr>
                <a:r>
                  <a:rPr lang="en-US" dirty="0" smtClean="0"/>
                  <a:t>Let us consider input state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|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|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which we write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sSubSup>
                          <m:sSub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m:rPr>
                                <m:nor/>
                              </m:rPr>
                              <a:rPr lang="en-US"/>
                              <m:t>†</m:t>
                            </m:r>
                          </m:sup>
                        </m:sSubSup>
                        <m:r>
                          <a:rPr lang="en-US">
                            <a:latin typeface="Cambria Math" panose="02040503050406030204" pitchFamily="18" charset="0"/>
                          </a:rPr>
                          <m:t>|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|</m:t>
                        </m:r>
                        <m:d>
                          <m:dPr>
                            <m:begChr m:val=""/>
                            <m:endChr m:val="⟩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>
                  <a:buClr>
                    <a:schemeClr val="tx1"/>
                  </a:buClr>
                </a:pPr>
                <a:endParaRPr lang="en-US" dirty="0"/>
              </a:p>
              <a:p>
                <a:pPr>
                  <a:buClr>
                    <a:schemeClr val="tx1"/>
                  </a:buClr>
                </a:pPr>
                <a:r>
                  <a:rPr lang="en-US" dirty="0" smtClean="0">
                    <a:solidFill>
                      <a:schemeClr val="tx1"/>
                    </a:solidFill>
                  </a:rPr>
                  <a:t>For the beam splitter (from conjugation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,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&amp; algebra):</a:t>
                </a:r>
              </a:p>
              <a:p>
                <a:pPr marL="109728" indent="0">
                  <a:buClr>
                    <a:schemeClr val="tx1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/>
                            </a:rPr>
                          </m:ctrlPr>
                        </m:sSubSup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m:rPr>
                              <m:nor/>
                            </m:rPr>
                            <a:rPr lang="en-US"/>
                            <m:t>†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m:rPr>
                                  <m:nor/>
                                </m:rPr>
                                <a:rPr lang="en-US"/>
                                <m:t>†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m:rPr>
                                  <m:nor/>
                                </m:rPr>
                                <a:rPr lang="en-US"/>
                                <m:t>†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>
                  <a:buClr>
                    <a:schemeClr val="tx1"/>
                  </a:buClr>
                </a:pPr>
                <a:r>
                  <a:rPr lang="en-US" dirty="0" smtClean="0"/>
                  <a:t>Thus we can write:</a:t>
                </a:r>
              </a:p>
              <a:p>
                <a:pPr marL="109728" indent="0">
                  <a:buClr>
                    <a:schemeClr val="tx1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groupChr>
                        <m:groupChrPr>
                          <m:chr m:val="→"/>
                          <m:pos m:val="top"/>
                          <m:ctrlPr>
                            <a:rPr lang="en-US" i="1" smtClean="0">
                              <a:latin typeface="Cambria Math"/>
                            </a:rPr>
                          </m:ctrlPr>
                        </m:groupChrPr>
                        <m:e>
                          <m:r>
                            <m:rPr>
                              <m:brk m:alnAt="1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m:rPr>
                                  <m:nor/>
                                </m:rPr>
                                <a:rPr lang="en-US"/>
                                <m:t>†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m:rPr>
                                  <m:nor/>
                                </m:rPr>
                                <a:rPr lang="en-US"/>
                                <m:t>†</m:t>
                              </m:r>
                            </m:sup>
                          </m:sSubSup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109728" indent="0">
                  <a:buClr>
                    <a:schemeClr val="tx1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>
                  <a:buClr>
                    <a:schemeClr val="tx1"/>
                  </a:buClr>
                </a:pPr>
                <a:r>
                  <a:rPr lang="en-US" dirty="0" smtClean="0"/>
                  <a:t>Photon is either </a:t>
                </a:r>
                <a:r>
                  <a:rPr lang="en-US" dirty="0" smtClean="0"/>
                  <a:t>reflected or transmitted with equal probability (i.e. no coincidence counts).</a:t>
                </a:r>
              </a:p>
              <a:p>
                <a:pPr>
                  <a:buClr>
                    <a:schemeClr val="tx1"/>
                  </a:buClr>
                </a:pPr>
                <a:r>
                  <a:rPr lang="en-US" dirty="0" smtClean="0">
                    <a:solidFill>
                      <a:schemeClr val="tx1"/>
                    </a:solidFill>
                  </a:rPr>
                  <a:t>Can be explained classically.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6553200" cy="5029200"/>
              </a:xfrm>
              <a:blipFill rotWithShape="1">
                <a:blip r:embed="rId2"/>
                <a:stretch>
                  <a:fillRect t="-12121" r="-29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960120"/>
            <a:ext cx="2286000" cy="17914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7524" y="2751553"/>
            <a:ext cx="2276476" cy="21584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47926" y="6504801"/>
            <a:ext cx="66198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C. Gerry </a:t>
            </a:r>
            <a:r>
              <a:rPr lang="en-US" sz="1200" dirty="0" err="1" smtClean="0"/>
              <a:t>andP</a:t>
            </a:r>
            <a:r>
              <a:rPr lang="en-US" sz="1200" dirty="0" smtClean="0"/>
              <a:t>. Knights </a:t>
            </a:r>
            <a:r>
              <a:rPr lang="en-US" sz="1200" i="1" dirty="0" smtClean="0"/>
              <a:t>Introductory Quantum Optics</a:t>
            </a:r>
            <a:r>
              <a:rPr lang="en-US" sz="1200" dirty="0" smtClean="0"/>
              <a:t>, Cambridge University Press, 2005. </a:t>
            </a:r>
          </a:p>
        </p:txBody>
      </p:sp>
    </p:spTree>
    <p:extLst>
      <p:ext uri="{BB962C8B-B14F-4D97-AF65-F5344CB8AC3E}">
        <p14:creationId xmlns:p14="http://schemas.microsoft.com/office/powerpoint/2010/main" val="229358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Two Photon Interference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648200"/>
              </a:xfrm>
            </p:spPr>
            <p:txBody>
              <a:bodyPr>
                <a:normAutofit fontScale="77500" lnSpcReduction="20000"/>
              </a:bodyPr>
              <a:lstStyle/>
              <a:p>
                <a:pPr>
                  <a:buClr>
                    <a:schemeClr val="tx1"/>
                  </a:buClr>
                </a:pPr>
                <a:r>
                  <a:rPr lang="en-US" dirty="0" smtClean="0">
                    <a:solidFill>
                      <a:schemeClr val="tx1"/>
                    </a:solidFill>
                  </a:rPr>
                  <a:t>When we consider two incident photons things are more interesting:</a:t>
                </a:r>
              </a:p>
              <a:p>
                <a:pPr marL="109728" indent="0">
                  <a:buClr>
                    <a:schemeClr val="tx1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/>
                            </a:rPr>
                          </m:ctrlPr>
                        </m:sSubSup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m:rPr>
                              <m:nor/>
                            </m:rPr>
                            <a:rPr lang="en-US"/>
                            <m:t>†</m:t>
                          </m:r>
                        </m:sup>
                      </m:sSubSup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m:rPr>
                                  <m:nor/>
                                </m:rPr>
                                <a:rPr lang="en-US"/>
                                <m:t>†</m:t>
                              </m:r>
                            </m:sup>
                          </m:sSubSup>
                          <m:r>
                            <a:rPr lang="en-US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>
                  <a:buClr>
                    <a:schemeClr val="tx1"/>
                  </a:buClr>
                </a:pPr>
                <a:r>
                  <a:rPr lang="en-US" dirty="0" smtClean="0"/>
                  <a:t>In a similar way as with the previous, we find: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109728" indent="0" algn="ctr">
                  <a:buClr>
                    <a:schemeClr val="tx1"/>
                  </a:buClr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m:rPr>
                            <m:nor/>
                          </m:rPr>
                          <a:rPr lang="en-US"/>
                          <m:t>†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m:rPr>
                                <m:nor/>
                              </m:rPr>
                              <a:rPr lang="en-US"/>
                              <m:t>†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m:rPr>
                                <m:nor/>
                              </m:rPr>
                              <a:rPr lang="en-US"/>
                              <m:t>†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dirty="0" smtClean="0"/>
                  <a:t>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m:rPr>
                            <m:nor/>
                          </m:rPr>
                          <a:rPr lang="en-US"/>
                          <m:t>†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m:rPr>
                                <m:nor/>
                              </m:rPr>
                              <a:rPr lang="en-US"/>
                              <m:t>†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m:rPr>
                                <m:nor/>
                              </m:rPr>
                              <a:rPr lang="en-US"/>
                              <m:t>†</m:t>
                            </m:r>
                          </m:sup>
                        </m:sSubSup>
                      </m:e>
                    </m:d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>
                  <a:buClr>
                    <a:schemeClr val="tx1"/>
                  </a:buClr>
                </a:pPr>
                <a:r>
                  <a:rPr lang="en-US" dirty="0" smtClean="0"/>
                  <a:t>Thus, </a:t>
                </a:r>
              </a:p>
              <a:p>
                <a:pPr marL="109728" indent="0">
                  <a:buClr>
                    <a:schemeClr val="tx1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groupChr>
                        <m:groupChrPr>
                          <m:chr m:val="→"/>
                          <m:pos m:val="top"/>
                          <m:ctrlPr>
                            <a:rPr lang="en-US" i="1" smtClean="0">
                              <a:latin typeface="Cambria Math"/>
                            </a:rPr>
                          </m:ctrlPr>
                        </m:groupChrPr>
                        <m:e>
                          <m:r>
                            <m:rPr>
                              <m:brk m:alnAt="1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m:rPr>
                                  <m:nor/>
                                </m:rPr>
                                <a:rPr lang="en-US"/>
                                <m:t>†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m:rPr>
                                  <m:nor/>
                                </m:rPr>
                                <a:rPr lang="en-US"/>
                                <m:t>†</m:t>
                              </m:r>
                            </m:sup>
                          </m:sSubSup>
                        </m:e>
                      </m:d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m:rPr>
                                  <m:nor/>
                                </m:rPr>
                                <a:rPr lang="en-US"/>
                                <m:t>†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m:rPr>
                                  <m:nor/>
                                </m:rPr>
                                <a:rPr lang="en-US"/>
                                <m:t>†</m:t>
                              </m:r>
                            </m:sup>
                          </m:sSubSup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109728" indent="0">
                  <a:buClr>
                    <a:schemeClr val="tx1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en-US"/>
                                    <m:t>†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en-US"/>
                                    <m:t>†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en-US"/>
                                    <m:t>†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en-US"/>
                                    <m:t>†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en-US"/>
                                    <m:t>†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en-US"/>
                                    <m:t>†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en-US"/>
                                    <m:t>†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en-US"/>
                                    <m:t>†</m:t>
                                  </m:r>
                                </m:sup>
                              </m:sSubSup>
                            </m:e>
                          </m:d>
                          <m:r>
                            <a:rPr lang="en-US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109728" indent="0">
                  <a:buClr>
                    <a:schemeClr val="tx1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US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>
                  <a:buClr>
                    <a:schemeClr val="tx1"/>
                  </a:buClr>
                </a:pPr>
                <a:r>
                  <a:rPr lang="en-US" dirty="0" smtClean="0">
                    <a:solidFill>
                      <a:schemeClr val="tx1"/>
                    </a:solidFill>
                  </a:rPr>
                  <a:t>This is interesting because the photons appear together.</a:t>
                </a:r>
              </a:p>
              <a:p>
                <a:pPr>
                  <a:buClr>
                    <a:schemeClr val="tx1"/>
                  </a:buClr>
                </a:pPr>
                <a:r>
                  <a:rPr lang="en-US" dirty="0" smtClean="0"/>
                  <a:t>The RR and TT states cancel each other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648200"/>
              </a:xfrm>
              <a:blipFill rotWithShape="1">
                <a:blip r:embed="rId2"/>
                <a:stretch>
                  <a:fillRect t="-2231" b="-1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9555B-5658-45E1-A89A-73ED4981A783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447926" y="6504801"/>
            <a:ext cx="66198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C. Gerry </a:t>
            </a:r>
            <a:r>
              <a:rPr lang="en-US" sz="1200" dirty="0" err="1" smtClean="0"/>
              <a:t>andP</a:t>
            </a:r>
            <a:r>
              <a:rPr lang="en-US" sz="1200" dirty="0" smtClean="0"/>
              <a:t>. Knights </a:t>
            </a:r>
            <a:r>
              <a:rPr lang="en-US" sz="1200" i="1" dirty="0" smtClean="0"/>
              <a:t>Introductory Quantum Optics</a:t>
            </a:r>
            <a:r>
              <a:rPr lang="en-US" sz="1200" dirty="0" smtClean="0"/>
              <a:t>, Cambridge University Press, 2005. </a:t>
            </a:r>
          </a:p>
        </p:txBody>
      </p:sp>
    </p:spTree>
    <p:extLst>
      <p:ext uri="{BB962C8B-B14F-4D97-AF65-F5344CB8AC3E}">
        <p14:creationId xmlns:p14="http://schemas.microsoft.com/office/powerpoint/2010/main" val="319919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1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595959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954</TotalTime>
  <Words>1426</Words>
  <Application>Microsoft Office PowerPoint</Application>
  <PresentationFormat>On-screen Show (4:3)</PresentationFormat>
  <Paragraphs>173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Urban</vt:lpstr>
      <vt:lpstr>MathType 6.0 Equation</vt:lpstr>
      <vt:lpstr>The Road to Quantum Computing: Boson Sampling</vt:lpstr>
      <vt:lpstr>A Quantum leap for computing</vt:lpstr>
      <vt:lpstr>Fragile by Nature</vt:lpstr>
      <vt:lpstr>Another solution?</vt:lpstr>
      <vt:lpstr>General Idea of Boson Sampling</vt:lpstr>
      <vt:lpstr>Where is this useful?</vt:lpstr>
      <vt:lpstr>Quick Review of QBS</vt:lpstr>
      <vt:lpstr>Quick Review of QBS</vt:lpstr>
      <vt:lpstr>Two Photon Interference</vt:lpstr>
      <vt:lpstr>Two Photon Interference</vt:lpstr>
      <vt:lpstr>Boson Sampling</vt:lpstr>
      <vt:lpstr>Boson Sampling</vt:lpstr>
      <vt:lpstr>Experimental Boson Sampling</vt:lpstr>
      <vt:lpstr>Experimental Boson Sampling</vt:lpstr>
      <vt:lpstr>Experimental Boson Sampling</vt:lpstr>
      <vt:lpstr>Experimental Boson Sampling</vt:lpstr>
      <vt:lpstr>Outlook for Boson Sampling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Nate</dc:creator>
  <cp:lastModifiedBy>NateKinsey</cp:lastModifiedBy>
  <cp:revision>64</cp:revision>
  <dcterms:created xsi:type="dcterms:W3CDTF">2012-09-09T15:46:11Z</dcterms:created>
  <dcterms:modified xsi:type="dcterms:W3CDTF">2014-04-08T23:42:32Z</dcterms:modified>
</cp:coreProperties>
</file>