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oleObject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78" r:id="rId3"/>
    <p:sldId id="277" r:id="rId4"/>
    <p:sldId id="257" r:id="rId5"/>
    <p:sldId id="258" r:id="rId6"/>
    <p:sldId id="274" r:id="rId7"/>
    <p:sldId id="261" r:id="rId8"/>
    <p:sldId id="263" r:id="rId9"/>
    <p:sldId id="264" r:id="rId10"/>
    <p:sldId id="265" r:id="rId11"/>
    <p:sldId id="266" r:id="rId12"/>
    <p:sldId id="275" r:id="rId13"/>
    <p:sldId id="267" r:id="rId14"/>
    <p:sldId id="271" r:id="rId15"/>
    <p:sldId id="280" r:id="rId16"/>
    <p:sldId id="269" r:id="rId17"/>
    <p:sldId id="281" r:id="rId18"/>
    <p:sldId id="276" r:id="rId19"/>
    <p:sldId id="272" r:id="rId20"/>
    <p:sldId id="273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157"/>
    <p:restoredTop sz="91367"/>
  </p:normalViewPr>
  <p:slideViewPr>
    <p:cSldViewPr snapToGrid="0" snapToObjects="1">
      <p:cViewPr varScale="1">
        <p:scale>
          <a:sx n="115" d="100"/>
          <a:sy n="115" d="100"/>
        </p:scale>
        <p:origin x="1016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4" Type="http://schemas.openxmlformats.org/officeDocument/2006/relationships/image" Target="../media/image11.emf"/><Relationship Id="rId5" Type="http://schemas.openxmlformats.org/officeDocument/2006/relationships/image" Target="../media/image12.emf"/><Relationship Id="rId1" Type="http://schemas.openxmlformats.org/officeDocument/2006/relationships/image" Target="../media/image8.emf"/><Relationship Id="rId2" Type="http://schemas.openxmlformats.org/officeDocument/2006/relationships/image" Target="../media/image9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4" Type="http://schemas.openxmlformats.org/officeDocument/2006/relationships/image" Target="../media/image16.emf"/><Relationship Id="rId1" Type="http://schemas.openxmlformats.org/officeDocument/2006/relationships/image" Target="../media/image13.emf"/><Relationship Id="rId2" Type="http://schemas.openxmlformats.org/officeDocument/2006/relationships/image" Target="../media/image1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Relationship Id="rId2" Type="http://schemas.openxmlformats.org/officeDocument/2006/relationships/image" Target="../media/image1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6788A-F403-7A4B-9702-9184BCD21849}" type="datetimeFigureOut">
              <a:rPr lang="en-US" smtClean="0"/>
              <a:t>2/16/16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5223D-AB2F-CC47-A1BB-375EEFDA46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3169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6788A-F403-7A4B-9702-9184BCD21849}" type="datetimeFigureOut">
              <a:rPr lang="en-US" smtClean="0"/>
              <a:t>2/16/16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5223D-AB2F-CC47-A1BB-375EEFDA46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248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6788A-F403-7A4B-9702-9184BCD21849}" type="datetimeFigureOut">
              <a:rPr lang="en-US" smtClean="0"/>
              <a:t>2/16/16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5223D-AB2F-CC47-A1BB-375EEFDA46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040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6788A-F403-7A4B-9702-9184BCD21849}" type="datetimeFigureOut">
              <a:rPr lang="en-US" smtClean="0"/>
              <a:t>2/16/16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5223D-AB2F-CC47-A1BB-375EEFDA46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070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6788A-F403-7A4B-9702-9184BCD21849}" type="datetimeFigureOut">
              <a:rPr lang="en-US" smtClean="0"/>
              <a:t>2/16/16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5223D-AB2F-CC47-A1BB-375EEFDA46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603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6788A-F403-7A4B-9702-9184BCD21849}" type="datetimeFigureOut">
              <a:rPr lang="en-US" smtClean="0"/>
              <a:t>2/16/16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5223D-AB2F-CC47-A1BB-375EEFDA46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520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6788A-F403-7A4B-9702-9184BCD21849}" type="datetimeFigureOut">
              <a:rPr lang="en-US" smtClean="0"/>
              <a:t>2/16/16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5223D-AB2F-CC47-A1BB-375EEFDA46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274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6788A-F403-7A4B-9702-9184BCD21849}" type="datetimeFigureOut">
              <a:rPr lang="en-US" smtClean="0"/>
              <a:t>2/16/16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5223D-AB2F-CC47-A1BB-375EEFDA46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746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6788A-F403-7A4B-9702-9184BCD21849}" type="datetimeFigureOut">
              <a:rPr lang="en-US" smtClean="0"/>
              <a:t>2/16/16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5223D-AB2F-CC47-A1BB-375EEFDA46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3067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6788A-F403-7A4B-9702-9184BCD21849}" type="datetimeFigureOut">
              <a:rPr lang="en-US" smtClean="0"/>
              <a:t>2/16/16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5223D-AB2F-CC47-A1BB-375EEFDA46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3464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6788A-F403-7A4B-9702-9184BCD21849}" type="datetimeFigureOut">
              <a:rPr lang="en-US" smtClean="0"/>
              <a:t>2/16/16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5223D-AB2F-CC47-A1BB-375EEFDA46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696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56788A-F403-7A4B-9702-9184BCD21849}" type="datetimeFigureOut">
              <a:rPr lang="en-US" smtClean="0"/>
              <a:t>2/16/16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D5223D-AB2F-CC47-A1BB-375EEFDA46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897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oleObject" Target="../embeddings/oleObject10.bin"/><Relationship Id="rId6" Type="http://schemas.openxmlformats.org/officeDocument/2006/relationships/image" Target="../media/image17.emf"/><Relationship Id="rId7" Type="http://schemas.openxmlformats.org/officeDocument/2006/relationships/image" Target="../media/image20.png"/><Relationship Id="rId8" Type="http://schemas.openxmlformats.org/officeDocument/2006/relationships/oleObject" Target="../embeddings/oleObject11.bin"/><Relationship Id="rId9" Type="http://schemas.openxmlformats.org/officeDocument/2006/relationships/image" Target="../media/image16.emf"/><Relationship Id="rId10" Type="http://schemas.openxmlformats.org/officeDocument/2006/relationships/oleObject" Target="../embeddings/oleObject110.bin"/><Relationship Id="rId11" Type="http://schemas.openxmlformats.org/officeDocument/2006/relationships/image" Target="../media/image16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1.png"/><Relationship Id="rId3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oleObject" Target="../embeddings/oleObject12.bin"/><Relationship Id="rId5" Type="http://schemas.openxmlformats.org/officeDocument/2006/relationships/image" Target="../media/image22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5.bin"/><Relationship Id="rId12" Type="http://schemas.openxmlformats.org/officeDocument/2006/relationships/image" Target="../media/image12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Relationship Id="rId3" Type="http://schemas.openxmlformats.org/officeDocument/2006/relationships/oleObject" Target="../embeddings/oleObject1.bin"/><Relationship Id="rId4" Type="http://schemas.openxmlformats.org/officeDocument/2006/relationships/image" Target="../media/image8.emf"/><Relationship Id="rId5" Type="http://schemas.openxmlformats.org/officeDocument/2006/relationships/oleObject" Target="../embeddings/oleObject2.bin"/><Relationship Id="rId6" Type="http://schemas.openxmlformats.org/officeDocument/2006/relationships/image" Target="../media/image9.emf"/><Relationship Id="rId7" Type="http://schemas.openxmlformats.org/officeDocument/2006/relationships/oleObject" Target="../embeddings/oleObject3.bin"/><Relationship Id="rId8" Type="http://schemas.openxmlformats.org/officeDocument/2006/relationships/image" Target="../media/image10.emf"/><Relationship Id="rId9" Type="http://schemas.openxmlformats.org/officeDocument/2006/relationships/oleObject" Target="../embeddings/oleObject4.bin"/><Relationship Id="rId10" Type="http://schemas.openxmlformats.org/officeDocument/2006/relationships/image" Target="../media/image11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4" Type="http://schemas.openxmlformats.org/officeDocument/2006/relationships/image" Target="../media/image13.emf"/><Relationship Id="rId5" Type="http://schemas.openxmlformats.org/officeDocument/2006/relationships/oleObject" Target="../embeddings/oleObject7.bin"/><Relationship Id="rId6" Type="http://schemas.openxmlformats.org/officeDocument/2006/relationships/image" Target="../media/image14.emf"/><Relationship Id="rId7" Type="http://schemas.openxmlformats.org/officeDocument/2006/relationships/oleObject" Target="../embeddings/oleObject8.bin"/><Relationship Id="rId8" Type="http://schemas.openxmlformats.org/officeDocument/2006/relationships/image" Target="../media/image15.emf"/><Relationship Id="rId9" Type="http://schemas.openxmlformats.org/officeDocument/2006/relationships/oleObject" Target="../embeddings/oleObject9.bin"/><Relationship Id="rId10" Type="http://schemas.openxmlformats.org/officeDocument/2006/relationships/image" Target="../media/image16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6814" y="1003239"/>
            <a:ext cx="8255515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Bloch spheres, Bloch vectors, and solving Schrödinger’s equation with (almost) no math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3100" i="1" dirty="0" smtClean="0"/>
              <a:t>Two-level time independent </a:t>
            </a:r>
            <a:r>
              <a:rPr lang="en-US" sz="3100" i="1" dirty="0" err="1" smtClean="0"/>
              <a:t>hamiltonians</a:t>
            </a:r>
            <a:endParaRPr lang="en-US" sz="31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2414965" y="4904037"/>
            <a:ext cx="47644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David Blasing, Quantum Mechanics 12/07/2015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5294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149425"/>
            <a:ext cx="91440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Bloch sphere and Bloch Vector</a:t>
            </a:r>
            <a:br>
              <a:rPr lang="en-US" dirty="0" smtClean="0"/>
            </a:br>
            <a:endParaRPr lang="en-US" sz="3100" i="1" dirty="0"/>
          </a:p>
        </p:txBody>
      </p:sp>
      <p:pic>
        <p:nvPicPr>
          <p:cNvPr id="6" name="Picture 5" descr="Screen Shot 2015-09-28 at 12.21.08 P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95" t="3789" r="1298" b="65041"/>
          <a:stretch/>
        </p:blipFill>
        <p:spPr>
          <a:xfrm>
            <a:off x="1095722" y="3381944"/>
            <a:ext cx="6686405" cy="1257664"/>
          </a:xfrm>
          <a:prstGeom prst="rect">
            <a:avLst/>
          </a:prstGeom>
        </p:spPr>
      </p:pic>
      <p:pic>
        <p:nvPicPr>
          <p:cNvPr id="7" name="Picture 6" descr="Screen Shot 2015-09-28 at 12.21.41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9654" y="2133093"/>
            <a:ext cx="7036872" cy="1226426"/>
          </a:xfrm>
          <a:prstGeom prst="rect">
            <a:avLst/>
          </a:prstGeom>
        </p:spPr>
      </p:pic>
      <p:pic>
        <p:nvPicPr>
          <p:cNvPr id="8" name="Picture 7" descr="Screen Shot 2015-09-28 at 12.21.08 P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2" t="58650" r="1002" b="3777"/>
          <a:stretch/>
        </p:blipFill>
        <p:spPr>
          <a:xfrm>
            <a:off x="515818" y="4726296"/>
            <a:ext cx="7759053" cy="1516044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369345" y="6236282"/>
            <a:ext cx="8482612" cy="652389"/>
            <a:chOff x="369345" y="5880679"/>
            <a:chExt cx="8482612" cy="652389"/>
          </a:xfrm>
        </p:grpSpPr>
        <p:graphicFrame>
          <p:nvGraphicFramePr>
            <p:cNvPr id="12" name="Object 1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94764377"/>
                </p:ext>
              </p:extLst>
            </p:nvPr>
          </p:nvGraphicFramePr>
          <p:xfrm>
            <a:off x="515817" y="5880679"/>
            <a:ext cx="1007627" cy="37539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13" name="Equation" r:id="rId5" imgW="647700" imgH="241300" progId="Equation.DSMT4">
                    <p:embed/>
                  </p:oleObj>
                </mc:Choice>
                <mc:Fallback>
                  <p:oleObj name="Equation" r:id="rId5" imgW="647700" imgH="2413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515817" y="5880679"/>
                          <a:ext cx="1007627" cy="37539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4" name="TextBox 13"/>
            <p:cNvSpPr txBox="1"/>
            <p:nvPr/>
          </p:nvSpPr>
          <p:spPr>
            <a:xfrm>
              <a:off x="369345" y="5886737"/>
              <a:ext cx="848261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(                  , magnetic fields make BV anti-rotate around themselves…magnetic field along –Z cause a right-handed rotation around +Z.)</a:t>
              </a:r>
              <a:endParaRPr lang="en-US" dirty="0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1576447" y="672221"/>
            <a:ext cx="57249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 let’s see what Schrodinger’s equation gets us:</a:t>
            </a:r>
            <a:endParaRPr lang="en-US" i="1" dirty="0"/>
          </a:p>
        </p:txBody>
      </p:sp>
      <p:grpSp>
        <p:nvGrpSpPr>
          <p:cNvPr id="23" name="Group 22"/>
          <p:cNvGrpSpPr/>
          <p:nvPr/>
        </p:nvGrpSpPr>
        <p:grpSpPr>
          <a:xfrm>
            <a:off x="1704765" y="1204775"/>
            <a:ext cx="5596635" cy="917106"/>
            <a:chOff x="455803" y="1122694"/>
            <a:chExt cx="5596635" cy="91710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TextBox 4"/>
                <p:cNvSpPr txBox="1"/>
                <p:nvPr/>
              </p:nvSpPr>
              <p:spPr>
                <a:xfrm>
                  <a:off x="455803" y="1263241"/>
                  <a:ext cx="738985" cy="77655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b="0" i="1" smtClean="0">
                          <a:latin typeface="Cambria Math" charset="0"/>
                        </a:rPr>
                        <m:t>𝑖</m:t>
                      </m:r>
                      <m:r>
                        <a:rPr lang="en-US" b="0" i="1" smtClean="0">
                          <a:latin typeface="Cambria Math" charset="0"/>
                        </a:rPr>
                        <m:t>ℏ</m:t>
                      </m:r>
                      <m:f>
                        <m:fPr>
                          <m:ctrlPr>
                            <a:rPr lang="en-US" b="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charset="0"/>
                            </a:rPr>
                            <m:t>𝜕</m:t>
                          </m:r>
                        </m:num>
                        <m:den>
                          <m:r>
                            <a:rPr lang="en-US" b="0" i="1" smtClean="0">
                              <a:latin typeface="Cambria Math" charset="0"/>
                            </a:rPr>
                            <m:t>𝜕</m:t>
                          </m:r>
                          <m:r>
                            <a:rPr lang="en-US" b="0" i="1" smtClean="0">
                              <a:latin typeface="Cambria Math" charset="0"/>
                            </a:rPr>
                            <m:t>𝑡</m:t>
                          </m:r>
                        </m:den>
                      </m:f>
                    </m:oMath>
                  </a14:m>
                  <a:r>
                    <a:rPr lang="en-US" b="0" dirty="0" smtClean="0"/>
                    <a:t> (</a:t>
                  </a:r>
                </a:p>
                <a:p>
                  <a:endParaRPr lang="en-US" dirty="0"/>
                </a:p>
              </p:txBody>
            </p:sp>
          </mc:Choice>
          <mc:Fallback xmlns="">
            <p:sp>
              <p:nvSpPr>
                <p:cNvPr id="5" name="TextBox 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5803" y="1263241"/>
                  <a:ext cx="738985" cy="776559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 r="-661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TextBox 12"/>
            <p:cNvSpPr txBox="1"/>
            <p:nvPr/>
          </p:nvSpPr>
          <p:spPr>
            <a:xfrm>
              <a:off x="1010260" y="1152100"/>
              <a:ext cx="3593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c</a:t>
              </a:r>
              <a:r>
                <a:rPr lang="en-US" baseline="-25000" dirty="0" err="1" smtClean="0"/>
                <a:t>e</a:t>
              </a:r>
              <a:endParaRPr lang="en-US" baseline="-250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019630" y="1438999"/>
              <a:ext cx="3593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r>
                <a:rPr lang="en-US" baseline="-25000" dirty="0" smtClean="0"/>
                <a:t>g</a:t>
              </a:r>
              <a:endParaRPr lang="en-US" baseline="-250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213410" y="1335956"/>
              <a:ext cx="4764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) = </a:t>
              </a:r>
              <a:endParaRPr lang="en-US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graphicFrame>
              <p:nvGraphicFramePr>
                <p:cNvPr id="17" name="Object 16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57574519"/>
                    </p:ext>
                  </p:extLst>
                </p:nvPr>
              </p:nvGraphicFramePr>
              <p:xfrm>
                <a:off x="1689822" y="1122694"/>
                <a:ext cx="3765550" cy="815975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spid="_x0000_s4214" name="Equation" r:id="rId8" imgW="2654300" imgH="571500" progId="Equation.DSMT4">
                        <p:embed/>
                      </p:oleObj>
                    </mc:Choice>
                    <mc:Fallback>
                      <p:oleObj name="Equation" r:id="rId8" imgW="2654300" imgH="571500" progId="Equation.DSMT4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9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1689822" y="1122694"/>
                              <a:ext cx="3765550" cy="815975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Choice>
          <mc:Fallback xmlns="">
            <p:graphicFrame>
              <p:nvGraphicFramePr>
                <p:cNvPr id="17" name="Object 16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57574519"/>
                    </p:ext>
                  </p:extLst>
                </p:nvPr>
              </p:nvGraphicFramePr>
              <p:xfrm>
                <a:off x="1689822" y="1122694"/>
                <a:ext cx="3765550" cy="815975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spid="_x0000_s4177" name="Equation" r:id="rId10" imgW="2654300" imgH="571500" progId="Equation.DSMT4">
                        <p:embed/>
                      </p:oleObj>
                    </mc:Choice>
                    <mc:Fallback>
                      <p:oleObj name="Equation" r:id="rId10" imgW="2654300" imgH="571500" progId="Equation.DSMT4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11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1689822" y="1122694"/>
                              <a:ext cx="3765550" cy="815975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Fallback>
        </mc:AlternateContent>
        <p:sp>
          <p:nvSpPr>
            <p:cNvPr id="18" name="Rectangle 17"/>
            <p:cNvSpPr/>
            <p:nvPr/>
          </p:nvSpPr>
          <p:spPr>
            <a:xfrm>
              <a:off x="1661235" y="1174599"/>
              <a:ext cx="423742" cy="5428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474589" y="1203079"/>
              <a:ext cx="3593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c</a:t>
              </a:r>
              <a:r>
                <a:rPr lang="en-US" baseline="-25000" dirty="0" err="1" smtClean="0"/>
                <a:t>e</a:t>
              </a:r>
              <a:endParaRPr lang="en-US" baseline="-250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483959" y="1489978"/>
              <a:ext cx="3593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r>
                <a:rPr lang="en-US" baseline="-25000" dirty="0" smtClean="0"/>
                <a:t>g</a:t>
              </a:r>
              <a:endParaRPr lang="en-US" baseline="-2500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691442" y="1373924"/>
              <a:ext cx="360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)  </a:t>
              </a:r>
              <a:endParaRPr lang="en-US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362840" y="1356172"/>
              <a:ext cx="360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(  </a:t>
              </a:r>
              <a:endParaRPr lang="en-US" dirty="0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5964649" y="1590899"/>
            <a:ext cx="391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/2</a:t>
            </a:r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4353853" y="1233371"/>
            <a:ext cx="391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/2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014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5-09-28 at 1.18.10 P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6"/>
          <a:stretch/>
        </p:blipFill>
        <p:spPr>
          <a:xfrm>
            <a:off x="562784" y="2302934"/>
            <a:ext cx="8135436" cy="4640998"/>
          </a:xfrm>
          <a:prstGeom prst="rect">
            <a:avLst/>
          </a:prstGeom>
        </p:spPr>
      </p:pic>
      <p:pic>
        <p:nvPicPr>
          <p:cNvPr id="10" name="Picture 9" descr="Screen Shot 2015-09-28 at 12.21.08 P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655" t="70535" r="1330" b="21281"/>
          <a:stretch/>
        </p:blipFill>
        <p:spPr>
          <a:xfrm>
            <a:off x="1490134" y="1607998"/>
            <a:ext cx="1286933" cy="3302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77067" y="1574600"/>
            <a:ext cx="49607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all have different effects</a:t>
            </a:r>
            <a:r>
              <a:rPr lang="is-IS" dirty="0" smtClean="0"/>
              <a:t>…only two are “important”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195784" y="2048934"/>
            <a:ext cx="2752432" cy="49191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142184" y="2061634"/>
            <a:ext cx="2752432" cy="49191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pic>
        <p:nvPicPr>
          <p:cNvPr id="8" name="Picture 7" descr="Screen Shot 2015-09-28 at 12.21.08 P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2" t="60134" r="1002" b="9860"/>
          <a:stretch/>
        </p:blipFill>
        <p:spPr>
          <a:xfrm>
            <a:off x="750975" y="186684"/>
            <a:ext cx="7759053" cy="1210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9496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Outline:</a:t>
            </a:r>
            <a:br>
              <a:rPr lang="en-US" dirty="0" smtClean="0"/>
            </a:br>
            <a:endParaRPr lang="en-US" sz="31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341946" y="1285359"/>
            <a:ext cx="802539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400" dirty="0" smtClean="0"/>
              <a:t>The Bloch sphere and the Bloch vector</a:t>
            </a:r>
          </a:p>
          <a:p>
            <a:pPr marL="342900" indent="-342900">
              <a:buFont typeface="+mj-lt"/>
              <a:buAutoNum type="arabicPeriod"/>
            </a:pPr>
            <a:endParaRPr lang="en-US" sz="24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/>
              <a:t>A </a:t>
            </a:r>
            <a:r>
              <a:rPr lang="en-US" sz="2400" dirty="0" err="1" smtClean="0"/>
              <a:t>hamiltonian</a:t>
            </a:r>
            <a:r>
              <a:rPr lang="en-US" sz="2400" dirty="0" smtClean="0"/>
              <a:t> and its rotation vector </a:t>
            </a:r>
          </a:p>
          <a:p>
            <a:pPr marL="342900" indent="-342900">
              <a:buFont typeface="+mj-lt"/>
              <a:buAutoNum type="arabicPeriod"/>
            </a:pPr>
            <a:endParaRPr lang="en-US" sz="24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/>
              <a:t>The rotating wave approximation and rotating frame transformation</a:t>
            </a:r>
          </a:p>
          <a:p>
            <a:pPr marL="342900" indent="-342900">
              <a:buFont typeface="+mj-lt"/>
              <a:buAutoNum type="arabicPeriod"/>
            </a:pPr>
            <a:endParaRPr lang="en-US" sz="24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/>
              <a:t>The geometric pictures of the four physical parameters of interest</a:t>
            </a:r>
          </a:p>
          <a:p>
            <a:pPr marL="342900" indent="-342900">
              <a:buFont typeface="+mj-lt"/>
              <a:buAutoNum type="arabicPeriod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99997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149425"/>
            <a:ext cx="91440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Rotating wave approximation: </a:t>
            </a:r>
            <a:endParaRPr lang="en-US" sz="3100" i="1" dirty="0"/>
          </a:p>
        </p:txBody>
      </p:sp>
      <p:pic>
        <p:nvPicPr>
          <p:cNvPr id="4" name="Picture 3" descr="Screen Shot 2015-09-28 at 1.18.10 P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159" t="565"/>
          <a:stretch/>
        </p:blipFill>
        <p:spPr>
          <a:xfrm>
            <a:off x="6026480" y="2184399"/>
            <a:ext cx="2671740" cy="464946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59147" y="3536399"/>
            <a:ext cx="37852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Since </a:t>
            </a:r>
            <a:r>
              <a:rPr lang="el-GR" dirty="0" smtClean="0"/>
              <a:t>Ω</a:t>
            </a:r>
            <a:r>
              <a:rPr lang="en-US" sz="2400" baseline="-25000" dirty="0" smtClean="0"/>
              <a:t>-</a:t>
            </a:r>
            <a:r>
              <a:rPr lang="en-US" dirty="0" smtClean="0"/>
              <a:t> rotates BV up and then down, it averages to 0 (when t&gt;&gt;1/</a:t>
            </a:r>
            <a:r>
              <a:rPr lang="el-GR" dirty="0" smtClean="0"/>
              <a:t>ω</a:t>
            </a:r>
            <a:r>
              <a:rPr lang="en-US" baseline="-25000" dirty="0" smtClean="0"/>
              <a:t>0</a:t>
            </a:r>
            <a:r>
              <a:rPr lang="en-US" dirty="0"/>
              <a:t>)</a:t>
            </a:r>
            <a:endParaRPr lang="en-US" dirty="0" smtClean="0"/>
          </a:p>
          <a:p>
            <a:endParaRPr lang="en-US" dirty="0"/>
          </a:p>
          <a:p>
            <a:r>
              <a:rPr lang="en-US" dirty="0"/>
              <a:t>S</a:t>
            </a:r>
            <a:r>
              <a:rPr lang="en-US" dirty="0" smtClean="0"/>
              <a:t>o RWA is: </a:t>
            </a:r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6282265"/>
              </p:ext>
            </p:extLst>
          </p:nvPr>
        </p:nvGraphicFramePr>
        <p:xfrm>
          <a:off x="1959813" y="4385855"/>
          <a:ext cx="1401256" cy="3598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28" name="Equation" r:id="rId4" imgW="939800" imgH="241300" progId="Equation.DSMT4">
                  <p:embed/>
                </p:oleObj>
              </mc:Choice>
              <mc:Fallback>
                <p:oleObj name="Equation" r:id="rId4" imgW="939800" imgH="2413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959813" y="4385855"/>
                        <a:ext cx="1401256" cy="3598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51618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149425"/>
            <a:ext cx="91440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Rotating frame transformation: </a:t>
            </a:r>
            <a:endParaRPr lang="en-US" sz="3100" i="1" dirty="0"/>
          </a:p>
        </p:txBody>
      </p:sp>
      <p:pic>
        <p:nvPicPr>
          <p:cNvPr id="5" name="Picture 4" descr="Screen Shot 2015-09-28 at 1.54.3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108" y="1133140"/>
            <a:ext cx="8196288" cy="531705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572000" y="1133140"/>
            <a:ext cx="4195482" cy="53170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928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149425"/>
            <a:ext cx="91440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Rotating frame transformation: </a:t>
            </a:r>
            <a:endParaRPr lang="en-US" sz="3100" i="1" dirty="0"/>
          </a:p>
        </p:txBody>
      </p:sp>
      <p:sp>
        <p:nvSpPr>
          <p:cNvPr id="3" name="TextBox 2"/>
          <p:cNvSpPr txBox="1"/>
          <p:nvPr/>
        </p:nvSpPr>
        <p:spPr>
          <a:xfrm>
            <a:off x="321733" y="1380067"/>
            <a:ext cx="88222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Mathematically, transforming to the rotating frame is a “unitary transformation.” Instead of |e&gt; and |g&gt;, we now use  e</a:t>
            </a:r>
            <a:r>
              <a:rPr lang="en-US" baseline="30000" dirty="0" smtClean="0"/>
              <a:t>(-</a:t>
            </a:r>
            <a:r>
              <a:rPr lang="en-US" baseline="30000" dirty="0" err="1" smtClean="0"/>
              <a:t>i</a:t>
            </a:r>
            <a:r>
              <a:rPr lang="el-GR" baseline="30000" dirty="0" smtClean="0"/>
              <a:t>ω</a:t>
            </a:r>
            <a:r>
              <a:rPr lang="en-US" baseline="30000" dirty="0" smtClean="0"/>
              <a:t>t/2)</a:t>
            </a:r>
            <a:r>
              <a:rPr lang="en-US" dirty="0" smtClean="0"/>
              <a:t>|e&gt; and e</a:t>
            </a:r>
            <a:r>
              <a:rPr lang="en-US" baseline="30000" dirty="0" smtClean="0"/>
              <a:t>(+</a:t>
            </a:r>
            <a:r>
              <a:rPr lang="en-US" baseline="30000" dirty="0" err="1" smtClean="0"/>
              <a:t>i</a:t>
            </a:r>
            <a:r>
              <a:rPr lang="el-GR" baseline="30000" dirty="0"/>
              <a:t>ω</a:t>
            </a:r>
            <a:r>
              <a:rPr lang="en-US" baseline="30000" dirty="0"/>
              <a:t>t/2</a:t>
            </a:r>
            <a:r>
              <a:rPr lang="en-US" baseline="30000" dirty="0" smtClean="0"/>
              <a:t>)</a:t>
            </a:r>
            <a:r>
              <a:rPr lang="en-US" dirty="0" smtClean="0"/>
              <a:t>|g&gt; as our basis.</a:t>
            </a:r>
          </a:p>
          <a:p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321733" y="2610290"/>
            <a:ext cx="8822267" cy="1517702"/>
            <a:chOff x="321733" y="2362864"/>
            <a:chExt cx="8822267" cy="1517702"/>
          </a:xfrm>
        </p:grpSpPr>
        <p:grpSp>
          <p:nvGrpSpPr>
            <p:cNvPr id="28" name="Group 27"/>
            <p:cNvGrpSpPr/>
            <p:nvPr/>
          </p:nvGrpSpPr>
          <p:grpSpPr>
            <a:xfrm>
              <a:off x="321733" y="2362864"/>
              <a:ext cx="8822267" cy="1517702"/>
              <a:chOff x="321733" y="2362864"/>
              <a:chExt cx="8822267" cy="1517702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321733" y="2362864"/>
                <a:ext cx="8822267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After this transformation, the </a:t>
                </a:r>
                <a:r>
                  <a:rPr lang="en-US" dirty="0" err="1" smtClean="0"/>
                  <a:t>hamiltonian</a:t>
                </a:r>
                <a:r>
                  <a:rPr lang="en-US" dirty="0" smtClean="0"/>
                  <a:t> in the new basis is: </a:t>
                </a:r>
              </a:p>
              <a:p>
                <a:endParaRPr lang="en-US" dirty="0" smtClean="0"/>
              </a:p>
              <a:p>
                <a:endParaRPr lang="en-US" dirty="0"/>
              </a:p>
            </p:txBody>
          </p:sp>
          <p:grpSp>
            <p:nvGrpSpPr>
              <p:cNvPr id="8" name="Group 7"/>
              <p:cNvGrpSpPr/>
              <p:nvPr/>
            </p:nvGrpSpPr>
            <p:grpSpPr>
              <a:xfrm>
                <a:off x="1033361" y="2783372"/>
                <a:ext cx="2795060" cy="645165"/>
                <a:chOff x="4013206" y="2878652"/>
                <a:chExt cx="2795060" cy="645165"/>
              </a:xfrm>
            </p:grpSpPr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1" name="TextBox 10"/>
                    <p:cNvSpPr txBox="1"/>
                    <p:nvPr/>
                  </p:nvSpPr>
                  <p:spPr>
                    <a:xfrm>
                      <a:off x="4013206" y="2988734"/>
                      <a:ext cx="2795060" cy="535083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d>
                              <m:dPr>
                                <m:ctrlPr>
                                  <a:rPr lang="uk-UA" i="1" smtClean="0">
                                    <a:latin typeface="Cambria Math" charset="0"/>
                                  </a:rPr>
                                </m:ctrlPr>
                              </m:dPr>
                              <m:e>
                                <m:m>
                                  <m:mPr>
                                    <m:mcs>
                                      <m:mc>
                                        <m:mcPr>
                                          <m:count m:val="2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uk-UA" i="1" smtClean="0">
                                        <a:latin typeface="Cambria Math" charset="0"/>
                                      </a:rPr>
                                    </m:ctrlPr>
                                  </m:mPr>
                                  <m:mr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b="0" i="1" smtClean="0">
                                          <a:latin typeface="Cambria Math" charset="0"/>
                                        </a:rPr>
                                        <m:t>+</m:t>
                                      </m:r>
                                      <m:r>
                                        <a:rPr lang="el-GR" b="0" i="1" smtClean="0">
                                          <a:latin typeface="Cambria Math" charset="0"/>
                                        </a:rPr>
                                        <m:t>(</m:t>
                                      </m:r>
                                      <m:r>
                                        <a:rPr lang="el-GR" b="0" i="1" smtClean="0">
                                          <a:latin typeface="Cambria Math" charset="0"/>
                                        </a:rPr>
                                        <m:t>𝜔</m:t>
                                      </m:r>
                                      <m:r>
                                        <a:rPr lang="el-GR" b="0" i="1" smtClean="0">
                                          <a:latin typeface="Cambria Math" charset="0"/>
                                        </a:rPr>
                                        <m:t>−</m:t>
                                      </m:r>
                                      <m:r>
                                        <a:rPr lang="el-GR" b="0" i="1" smtClean="0">
                                          <a:latin typeface="Cambria Math" charset="0"/>
                                        </a:rPr>
                                        <m:t>𝜔</m:t>
                                      </m:r>
                                      <m:r>
                                        <a:rPr lang="el-GR" b="0" i="1" baseline="-25000" smtClean="0">
                                          <a:latin typeface="Cambria Math" charset="0"/>
                                        </a:rPr>
                                        <m:t>0</m:t>
                                      </m:r>
                                      <m:r>
                                        <a:rPr lang="el-GR" b="0" i="1" smtClean="0">
                                          <a:latin typeface="Cambria Math" charset="0"/>
                                        </a:rPr>
                                        <m:t>)</m:t>
                                      </m:r>
                                    </m:e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l-GR" b="0" i="0" smtClean="0">
                                          <a:latin typeface="Cambria Math" charset="0"/>
                                        </a:rPr>
                                        <m:t>Ω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en-US" b="0" i="0" smtClean="0">
                                          <a:latin typeface="Cambria Math" charset="0"/>
                                        </a:rPr>
                                        <m:t>e</m:t>
                                      </m:r>
                                      <m:r>
                                        <a:rPr lang="en-US" b="0" i="0" smtClean="0">
                                          <a:latin typeface="Cambria Math" charset="0"/>
                                        </a:rPr>
                                        <m:t>  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en-US" b="0" i="0" baseline="30000" smtClean="0">
                                          <a:latin typeface="Cambria Math" charset="0"/>
                                        </a:rPr>
                                        <m:t>i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el-GR" b="0" i="0" baseline="30000" smtClean="0">
                                          <a:latin typeface="Cambria Math" charset="0"/>
                                        </a:rPr>
                                        <m:t>δ</m:t>
                                      </m:r>
                                    </m:e>
                                  </m:mr>
                                  <m:m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l-GR">
                                          <a:latin typeface="Cambria Math" charset="0"/>
                                        </a:rPr>
                                        <m:t>Ω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en-US">
                                          <a:latin typeface="Cambria Math" charset="0"/>
                                        </a:rPr>
                                        <m:t>e</m:t>
                                      </m:r>
                                      <m:r>
                                        <a:rPr lang="en-US" b="0" i="0" smtClean="0">
                                          <a:latin typeface="Cambria Math" charset="0"/>
                                        </a:rPr>
                                        <m:t>  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en-US" baseline="30000">
                                          <a:latin typeface="Cambria Math" charset="0"/>
                                        </a:rPr>
                                        <m:t>i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el-GR" baseline="30000">
                                          <a:latin typeface="Cambria Math" charset="0"/>
                                        </a:rPr>
                                        <m:t>δ</m:t>
                                      </m:r>
                                    </m:e>
                                    <m:e>
                                      <m:r>
                                        <a:rPr lang="el-GR" b="0" i="1" smtClean="0">
                                          <a:latin typeface="Cambria Math" charset="0"/>
                                        </a:rPr>
                                        <m:t>−(</m:t>
                                      </m:r>
                                      <m:r>
                                        <a:rPr lang="el-GR" b="0" i="1" smtClean="0">
                                          <a:latin typeface="Cambria Math" charset="0"/>
                                        </a:rPr>
                                        <m:t>𝜔</m:t>
                                      </m:r>
                                      <m:r>
                                        <a:rPr lang="el-GR" b="0" i="1" smtClean="0">
                                          <a:latin typeface="Cambria Math" charset="0"/>
                                        </a:rPr>
                                        <m:t>−</m:t>
                                      </m:r>
                                      <m:r>
                                        <a:rPr lang="el-GR" b="0" i="1" smtClean="0">
                                          <a:latin typeface="Cambria Math" charset="0"/>
                                        </a:rPr>
                                        <m:t>𝜔</m:t>
                                      </m:r>
                                      <m:r>
                                        <a:rPr lang="el-GR" b="0" i="1" baseline="-25000" smtClean="0">
                                          <a:latin typeface="Cambria Math" charset="0"/>
                                        </a:rPr>
                                        <m:t>0</m:t>
                                      </m:r>
                                      <m:r>
                                        <a:rPr lang="el-GR" b="0" i="1" smtClean="0">
                                          <a:latin typeface="Cambria Math" charset="0"/>
                                        </a:rPr>
                                        <m:t>)</m:t>
                                      </m:r>
                                    </m:e>
                                  </m:mr>
                                </m:m>
                                <m:r>
                                  <a:rPr lang="en-US" b="0" i="1" smtClean="0">
                                    <a:latin typeface="Cambria Math" charset="0"/>
                                  </a:rPr>
                                  <m:t>   </m:t>
                                </m:r>
                              </m:e>
                            </m:d>
                          </m:oMath>
                        </m:oMathPara>
                      </a14:m>
                      <a:endParaRPr lang="en-US" dirty="0"/>
                    </a:p>
                  </p:txBody>
                </p:sp>
              </mc:Choice>
              <mc:Fallback xmlns="">
                <p:sp>
                  <p:nvSpPr>
                    <p:cNvPr id="11" name="TextBox 10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4013206" y="2988734"/>
                      <a:ext cx="2795060" cy="535083"/>
                    </a:xfrm>
                    <a:prstGeom prst="rect">
                      <a:avLst/>
                    </a:prstGeom>
                    <a:blipFill rotWithShape="0">
                      <a:blip r:embed="rId2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12" name="TextBox 11"/>
                <p:cNvSpPr txBox="1"/>
                <p:nvPr/>
              </p:nvSpPr>
              <p:spPr>
                <a:xfrm>
                  <a:off x="5917453" y="2878652"/>
                  <a:ext cx="255198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mtClean="0"/>
                    <a:t>-</a:t>
                  </a:r>
                  <a:endParaRPr lang="en-US"/>
                </a:p>
              </p:txBody>
            </p:sp>
            <p:sp>
              <p:nvSpPr>
                <p:cNvPr id="13" name="TextBox 12"/>
                <p:cNvSpPr txBox="1"/>
                <p:nvPr/>
              </p:nvSpPr>
              <p:spPr>
                <a:xfrm>
                  <a:off x="4628891" y="3216575"/>
                  <a:ext cx="232525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smtClean="0"/>
                    <a:t>+</a:t>
                  </a:r>
                  <a:endParaRPr lang="en-US" sz="1200"/>
                </a:p>
              </p:txBody>
            </p:sp>
          </p:grpSp>
          <p:sp>
            <p:nvSpPr>
              <p:cNvPr id="14" name="TextBox 13"/>
              <p:cNvSpPr txBox="1"/>
              <p:nvPr/>
            </p:nvSpPr>
            <p:spPr>
              <a:xfrm>
                <a:off x="409867" y="2958440"/>
                <a:ext cx="4972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mtClean="0"/>
                  <a:t>H =</a:t>
                </a:r>
                <a:endParaRPr lang="en-US"/>
              </a:p>
            </p:txBody>
          </p:sp>
          <p:grpSp>
            <p:nvGrpSpPr>
              <p:cNvPr id="17" name="Group 16"/>
              <p:cNvGrpSpPr/>
              <p:nvPr/>
            </p:nvGrpSpPr>
            <p:grpSpPr>
              <a:xfrm>
                <a:off x="807853" y="2884880"/>
                <a:ext cx="324774" cy="458369"/>
                <a:chOff x="3876387" y="4576096"/>
                <a:chExt cx="324774" cy="458369"/>
              </a:xfrm>
            </p:grpSpPr>
            <p:sp>
              <p:nvSpPr>
                <p:cNvPr id="15" name="TextBox 14"/>
                <p:cNvSpPr txBox="1"/>
                <p:nvPr/>
              </p:nvSpPr>
              <p:spPr>
                <a:xfrm>
                  <a:off x="3876387" y="4576096"/>
                  <a:ext cx="263214" cy="400110"/>
                </a:xfrm>
                <a:prstGeom prst="rect">
                  <a:avLst/>
                </a:prstGeom>
                <a:noFill/>
                <a:effectLst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000" dirty="0" smtClean="0"/>
                    <a:t>-</a:t>
                  </a:r>
                  <a:endParaRPr lang="en-US" sz="2000" dirty="0"/>
                </a:p>
              </p:txBody>
            </p:sp>
            <p:sp>
              <p:nvSpPr>
                <p:cNvPr id="16" name="TextBox 15"/>
                <p:cNvSpPr txBox="1"/>
                <p:nvPr/>
              </p:nvSpPr>
              <p:spPr>
                <a:xfrm>
                  <a:off x="3894667" y="4665133"/>
                  <a:ext cx="30649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h</a:t>
                  </a:r>
                  <a:endParaRPr lang="en-US" dirty="0"/>
                </a:p>
              </p:txBody>
            </p:sp>
          </p:grpSp>
          <p:sp>
            <p:nvSpPr>
              <p:cNvPr id="18" name="TextBox 17"/>
              <p:cNvSpPr txBox="1"/>
              <p:nvPr/>
            </p:nvSpPr>
            <p:spPr>
              <a:xfrm>
                <a:off x="3739081" y="2976329"/>
                <a:ext cx="183550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which we label as</a:t>
                </a:r>
                <a:endParaRPr lang="en-US" dirty="0"/>
              </a:p>
            </p:txBody>
          </p:sp>
          <p:grpSp>
            <p:nvGrpSpPr>
              <p:cNvPr id="19" name="Group 18"/>
              <p:cNvGrpSpPr/>
              <p:nvPr/>
            </p:nvGrpSpPr>
            <p:grpSpPr>
              <a:xfrm>
                <a:off x="5595904" y="2786406"/>
                <a:ext cx="1705915" cy="592462"/>
                <a:chOff x="4013206" y="2902706"/>
                <a:chExt cx="1705915" cy="592462"/>
              </a:xfrm>
            </p:grpSpPr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0" name="TextBox 19"/>
                    <p:cNvSpPr txBox="1"/>
                    <p:nvPr/>
                  </p:nvSpPr>
                  <p:spPr>
                    <a:xfrm>
                      <a:off x="4013206" y="3022601"/>
                      <a:ext cx="1705915" cy="461921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d>
                              <m:dPr>
                                <m:ctrlPr>
                                  <a:rPr lang="uk-UA" i="1" smtClean="0">
                                    <a:latin typeface="Cambria Math" charset="0"/>
                                  </a:rPr>
                                </m:ctrlPr>
                              </m:dPr>
                              <m:e>
                                <m:m>
                                  <m:mPr>
                                    <m:mcs>
                                      <m:mc>
                                        <m:mcPr>
                                          <m:count m:val="2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uk-UA" i="1" smtClean="0">
                                        <a:latin typeface="Cambria Math" charset="0"/>
                                      </a:rPr>
                                    </m:ctrlPr>
                                  </m:mPr>
                                  <m:mr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b="0" i="1" smtClean="0">
                                          <a:latin typeface="Cambria Math" charset="0"/>
                                        </a:rPr>
                                        <m:t>+</m:t>
                                      </m:r>
                                      <m:r>
                                        <m:rPr>
                                          <m:sty m:val="p"/>
                                          <m:brk m:alnAt="7"/>
                                        </m:rPr>
                                        <a:rPr lang="el-GR" b="0" i="0" smtClean="0">
                                          <a:latin typeface="Cambria Math" charset="0"/>
                                        </a:rPr>
                                        <m:t>Δ</m:t>
                                      </m:r>
                                      <m:r>
                                        <m:rPr>
                                          <m:brk m:alnAt="7"/>
                                        </m:rPr>
                                        <a:rPr lang="en-US" b="0" i="1" smtClean="0">
                                          <a:latin typeface="Cambria Math" charset="0"/>
                                        </a:rPr>
                                        <m:t> </m:t>
                                      </m:r>
                                      <m:r>
                                        <a:rPr lang="en-US" b="0" i="1" smtClean="0">
                                          <a:latin typeface="Cambria Math" charset="0"/>
                                        </a:rPr>
                                        <m:t> </m:t>
                                      </m:r>
                                    </m:e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l-GR" b="0" i="0" smtClean="0">
                                          <a:latin typeface="Cambria Math" charset="0"/>
                                        </a:rPr>
                                        <m:t>Ω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en-US" b="0" i="0" smtClean="0">
                                          <a:latin typeface="Cambria Math" charset="0"/>
                                        </a:rPr>
                                        <m:t>e</m:t>
                                      </m:r>
                                      <m:r>
                                        <a:rPr lang="en-US" b="0" i="0" smtClean="0">
                                          <a:latin typeface="Cambria Math" charset="0"/>
                                        </a:rPr>
                                        <m:t>  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en-US" b="0" i="0" baseline="30000" smtClean="0">
                                          <a:latin typeface="Cambria Math" charset="0"/>
                                        </a:rPr>
                                        <m:t>i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el-GR" b="0" i="0" baseline="30000" smtClean="0">
                                          <a:latin typeface="Cambria Math" charset="0"/>
                                        </a:rPr>
                                        <m:t>δ</m:t>
                                      </m:r>
                                    </m:e>
                                  </m:mr>
                                  <m:m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l-GR">
                                          <a:latin typeface="Cambria Math" charset="0"/>
                                        </a:rPr>
                                        <m:t>Ω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en-US">
                                          <a:latin typeface="Cambria Math" charset="0"/>
                                        </a:rPr>
                                        <m:t>e</m:t>
                                      </m:r>
                                      <m:r>
                                        <a:rPr lang="en-US" b="0" i="0" smtClean="0">
                                          <a:latin typeface="Cambria Math" charset="0"/>
                                        </a:rPr>
                                        <m:t>  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en-US" baseline="30000">
                                          <a:latin typeface="Cambria Math" charset="0"/>
                                        </a:rPr>
                                        <m:t>i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el-GR" baseline="30000">
                                          <a:latin typeface="Cambria Math" charset="0"/>
                                        </a:rPr>
                                        <m:t>δ</m:t>
                                      </m:r>
                                    </m:e>
                                    <m:e>
                                      <m:r>
                                        <a:rPr lang="el-GR" b="0" i="1" smtClean="0">
                                          <a:latin typeface="Cambria Math" charset="0"/>
                                        </a:rPr>
                                        <m:t>−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el-GR" b="0" i="0" smtClean="0">
                                          <a:latin typeface="Cambria Math" charset="0"/>
                                        </a:rPr>
                                        <m:t>Δ</m:t>
                                      </m:r>
                                    </m:e>
                                  </m:mr>
                                </m:m>
                                <m:r>
                                  <a:rPr lang="en-US" b="0" i="1" smtClean="0">
                                    <a:latin typeface="Cambria Math" charset="0"/>
                                  </a:rPr>
                                  <m:t>    </m:t>
                                </m:r>
                              </m:e>
                            </m:d>
                          </m:oMath>
                        </m:oMathPara>
                      </a14:m>
                      <a:endParaRPr lang="en-US" dirty="0"/>
                    </a:p>
                  </p:txBody>
                </p:sp>
              </mc:Choice>
              <mc:Fallback xmlns="">
                <p:sp>
                  <p:nvSpPr>
                    <p:cNvPr id="20" name="TextBox 19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4013206" y="3022601"/>
                      <a:ext cx="1705915" cy="461921"/>
                    </a:xfrm>
                    <a:prstGeom prst="rect">
                      <a:avLst/>
                    </a:prstGeom>
                    <a:blipFill rotWithShape="0">
                      <a:blip r:embed="rId3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21" name="TextBox 20"/>
                <p:cNvSpPr txBox="1"/>
                <p:nvPr/>
              </p:nvSpPr>
              <p:spPr>
                <a:xfrm>
                  <a:off x="5070786" y="2902706"/>
                  <a:ext cx="255198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mtClean="0"/>
                    <a:t>-</a:t>
                  </a:r>
                  <a:endParaRPr lang="en-US"/>
                </a:p>
              </p:txBody>
            </p:sp>
            <p:sp>
              <p:nvSpPr>
                <p:cNvPr id="22" name="TextBox 21"/>
                <p:cNvSpPr txBox="1"/>
                <p:nvPr/>
              </p:nvSpPr>
              <p:spPr>
                <a:xfrm>
                  <a:off x="4361737" y="3218169"/>
                  <a:ext cx="232525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smtClean="0"/>
                    <a:t>+</a:t>
                  </a:r>
                  <a:endParaRPr lang="en-US" sz="1200"/>
                </a:p>
              </p:txBody>
            </p:sp>
          </p:grpSp>
          <p:grpSp>
            <p:nvGrpSpPr>
              <p:cNvPr id="23" name="Group 22"/>
              <p:cNvGrpSpPr/>
              <p:nvPr/>
            </p:nvGrpSpPr>
            <p:grpSpPr>
              <a:xfrm>
                <a:off x="5405088" y="2893454"/>
                <a:ext cx="324774" cy="458369"/>
                <a:chOff x="3876387" y="4576096"/>
                <a:chExt cx="324774" cy="458369"/>
              </a:xfrm>
            </p:grpSpPr>
            <p:sp>
              <p:nvSpPr>
                <p:cNvPr id="24" name="TextBox 23"/>
                <p:cNvSpPr txBox="1"/>
                <p:nvPr/>
              </p:nvSpPr>
              <p:spPr>
                <a:xfrm>
                  <a:off x="3876387" y="4576096"/>
                  <a:ext cx="263214" cy="400110"/>
                </a:xfrm>
                <a:prstGeom prst="rect">
                  <a:avLst/>
                </a:prstGeom>
                <a:noFill/>
                <a:effectLst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000" dirty="0" smtClean="0"/>
                    <a:t>-</a:t>
                  </a:r>
                  <a:endParaRPr lang="en-US" sz="2000" dirty="0"/>
                </a:p>
              </p:txBody>
            </p:sp>
            <p:sp>
              <p:nvSpPr>
                <p:cNvPr id="25" name="TextBox 24"/>
                <p:cNvSpPr txBox="1"/>
                <p:nvPr/>
              </p:nvSpPr>
              <p:spPr>
                <a:xfrm>
                  <a:off x="3894667" y="4665133"/>
                  <a:ext cx="30649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h</a:t>
                  </a:r>
                  <a:endParaRPr lang="en-US" dirty="0"/>
                </a:p>
              </p:txBody>
            </p: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7" name="TextBox 26"/>
                  <p:cNvSpPr txBox="1"/>
                  <p:nvPr/>
                </p:nvSpPr>
                <p:spPr>
                  <a:xfrm>
                    <a:off x="409867" y="3511234"/>
                    <a:ext cx="4009752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/>
                      <a:t>w</a:t>
                    </a:r>
                    <a:r>
                      <a:rPr lang="en-US" smtClean="0"/>
                      <a:t>here</a:t>
                    </a:r>
                    <a:r>
                      <a:rPr lang="el-GR" dirty="0" smtClean="0"/>
                      <a:t> </a:t>
                    </a:r>
                    <a14:m>
                      <m:oMath xmlns:m="http://schemas.openxmlformats.org/officeDocument/2006/math">
                        <m:r>
                          <m:rPr>
                            <m:sty m:val="p"/>
                            <m:brk m:alnAt="7"/>
                          </m:rPr>
                          <a:rPr lang="el-GR">
                            <a:latin typeface="Cambria Math" charset="0"/>
                          </a:rPr>
                          <m:t>Δ</m:t>
                        </m:r>
                      </m:oMath>
                    </a14:m>
                    <a:r>
                      <a:rPr lang="en-US" dirty="0" smtClean="0"/>
                      <a:t> is the detuning from resonance </a:t>
                    </a:r>
                    <a:endParaRPr lang="en-US" dirty="0"/>
                  </a:p>
                </p:txBody>
              </p:sp>
            </mc:Choice>
            <mc:Fallback xmlns="">
              <p:sp>
                <p:nvSpPr>
                  <p:cNvPr id="27" name="TextBox 26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09867" y="3511234"/>
                    <a:ext cx="4009752" cy="369332"/>
                  </a:xfrm>
                  <a:prstGeom prst="rect">
                    <a:avLst/>
                  </a:prstGeom>
                  <a:blipFill rotWithShape="0">
                    <a:blip r:embed="rId4"/>
                    <a:stretch>
                      <a:fillRect l="-1216" t="-9836" r="-304" b="-2459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26" name="TextBox 25"/>
            <p:cNvSpPr txBox="1"/>
            <p:nvPr/>
          </p:nvSpPr>
          <p:spPr>
            <a:xfrm>
              <a:off x="2127104" y="2846415"/>
              <a:ext cx="3914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/2</a:t>
              </a:r>
              <a:endParaRPr lang="en-US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403098" y="3121295"/>
              <a:ext cx="3914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/2</a:t>
              </a:r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759452" y="3100324"/>
              <a:ext cx="3914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/2</a:t>
              </a:r>
              <a:endParaRPr 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974466" y="2840623"/>
              <a:ext cx="3914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/2</a:t>
              </a:r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69160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434722"/>
            <a:ext cx="91440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Rotating frame transformation: </a:t>
            </a:r>
            <a:endParaRPr lang="en-US" sz="3100" i="1" dirty="0"/>
          </a:p>
        </p:txBody>
      </p:sp>
      <p:pic>
        <p:nvPicPr>
          <p:cNvPr id="7" name="Picture 6" descr="Screen Shot 2015-09-28 at 1.58.0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708" y="622527"/>
            <a:ext cx="8262583" cy="592979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9516" y="6597182"/>
            <a:ext cx="228600" cy="19716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0116" y="6538160"/>
            <a:ext cx="1104644" cy="28134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714775" y="6500342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(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065027" y="6511100"/>
            <a:ext cx="1906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=</a:t>
            </a: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8411498" y="6511100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)</a:t>
            </a: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436927" y="6490477"/>
            <a:ext cx="14743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Passing note: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9855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348658"/>
            <a:ext cx="91440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Rotating frame transformation: </a:t>
            </a:r>
            <a:endParaRPr lang="en-US" sz="3100" i="1" dirty="0"/>
          </a:p>
        </p:txBody>
      </p:sp>
      <p:pic>
        <p:nvPicPr>
          <p:cNvPr id="7" name="Picture 6" descr="Screen Shot 2015-09-28 at 1.58.04 P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60" t="16780" r="4808" b="23965"/>
          <a:stretch/>
        </p:blipFill>
        <p:spPr>
          <a:xfrm>
            <a:off x="4792133" y="1854200"/>
            <a:ext cx="3539067" cy="3513667"/>
          </a:xfrm>
          <a:prstGeom prst="rect">
            <a:avLst/>
          </a:prstGeom>
        </p:spPr>
      </p:pic>
      <p:grpSp>
        <p:nvGrpSpPr>
          <p:cNvPr id="22" name="Group 21"/>
          <p:cNvGrpSpPr/>
          <p:nvPr/>
        </p:nvGrpSpPr>
        <p:grpSpPr>
          <a:xfrm>
            <a:off x="3903134" y="4429277"/>
            <a:ext cx="3497866" cy="2010114"/>
            <a:chOff x="3903134" y="4429277"/>
            <a:chExt cx="3497866" cy="2010114"/>
          </a:xfrm>
        </p:grpSpPr>
        <p:sp>
          <p:nvSpPr>
            <p:cNvPr id="6" name="Oval 5"/>
            <p:cNvSpPr/>
            <p:nvPr/>
          </p:nvSpPr>
          <p:spPr>
            <a:xfrm>
              <a:off x="6790265" y="4429277"/>
              <a:ext cx="610735" cy="608389"/>
            </a:xfrm>
            <a:prstGeom prst="ellipse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9" name="Straight Arrow Connector 8"/>
            <p:cNvCxnSpPr>
              <a:stCxn id="21" idx="0"/>
            </p:cNvCxnSpPr>
            <p:nvPr/>
          </p:nvCxnSpPr>
          <p:spPr>
            <a:xfrm flipV="1">
              <a:off x="5046134" y="4874037"/>
              <a:ext cx="1803399" cy="642024"/>
            </a:xfrm>
            <a:prstGeom prst="straightConnector1">
              <a:avLst/>
            </a:prstGeom>
            <a:ln w="317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3903134" y="5516061"/>
              <a:ext cx="22860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The </a:t>
              </a:r>
              <a:r>
                <a:rPr lang="en-US" dirty="0" err="1" smtClean="0"/>
                <a:t>hamiltonian</a:t>
              </a:r>
              <a:r>
                <a:rPr lang="en-US" dirty="0" smtClean="0"/>
                <a:t> determines the rotation vector</a:t>
              </a:r>
              <a:endParaRPr lang="en-US" dirty="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6903121" y="3488986"/>
            <a:ext cx="2286000" cy="3007178"/>
            <a:chOff x="5865568" y="4429277"/>
            <a:chExt cx="2286000" cy="3007178"/>
          </a:xfrm>
        </p:grpSpPr>
        <p:sp>
          <p:nvSpPr>
            <p:cNvPr id="24" name="Oval 23"/>
            <p:cNvSpPr/>
            <p:nvPr/>
          </p:nvSpPr>
          <p:spPr>
            <a:xfrm>
              <a:off x="6790265" y="4429277"/>
              <a:ext cx="610735" cy="608389"/>
            </a:xfrm>
            <a:prstGeom prst="ellipse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25" name="Straight Arrow Connector 24"/>
            <p:cNvCxnSpPr>
              <a:stCxn id="26" idx="0"/>
            </p:cNvCxnSpPr>
            <p:nvPr/>
          </p:nvCxnSpPr>
          <p:spPr>
            <a:xfrm flipV="1">
              <a:off x="7008568" y="5040104"/>
              <a:ext cx="222147" cy="1473021"/>
            </a:xfrm>
            <a:prstGeom prst="straightConnector1">
              <a:avLst/>
            </a:prstGeom>
            <a:ln w="317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5865568" y="6513125"/>
              <a:ext cx="22860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The initial quantum state determines the initial BV</a:t>
              </a:r>
              <a:endParaRPr lang="en-US" dirty="0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1155336" y="3285720"/>
            <a:ext cx="5747785" cy="2011984"/>
            <a:chOff x="1653215" y="4429277"/>
            <a:chExt cx="5747785" cy="2011984"/>
          </a:xfrm>
        </p:grpSpPr>
        <p:sp>
          <p:nvSpPr>
            <p:cNvPr id="29" name="Oval 28"/>
            <p:cNvSpPr/>
            <p:nvPr/>
          </p:nvSpPr>
          <p:spPr>
            <a:xfrm>
              <a:off x="6790265" y="4429277"/>
              <a:ext cx="610735" cy="608389"/>
            </a:xfrm>
            <a:prstGeom prst="ellipse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30" name="Straight Arrow Connector 29"/>
            <p:cNvCxnSpPr>
              <a:stCxn id="31" idx="3"/>
            </p:cNvCxnSpPr>
            <p:nvPr/>
          </p:nvCxnSpPr>
          <p:spPr>
            <a:xfrm flipV="1">
              <a:off x="4251123" y="4851957"/>
              <a:ext cx="2539142" cy="989140"/>
            </a:xfrm>
            <a:prstGeom prst="straightConnector1">
              <a:avLst/>
            </a:prstGeom>
            <a:ln w="317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1653215" y="5240932"/>
              <a:ext cx="259790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The </a:t>
              </a:r>
              <a:r>
                <a:rPr lang="en-US" dirty="0" err="1" smtClean="0"/>
                <a:t>hamiltonian</a:t>
              </a:r>
              <a:r>
                <a:rPr lang="en-US" dirty="0" smtClean="0"/>
                <a:t> and it’s interaction time with the quantum state determine the angle of rotation</a:t>
              </a:r>
              <a:endParaRPr lang="en-US" dirty="0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674781" y="1339723"/>
            <a:ext cx="3982184" cy="1962614"/>
            <a:chOff x="3418816" y="3075052"/>
            <a:chExt cx="3982184" cy="1962614"/>
          </a:xfrm>
        </p:grpSpPr>
        <p:sp>
          <p:nvSpPr>
            <p:cNvPr id="39" name="Oval 38"/>
            <p:cNvSpPr/>
            <p:nvPr/>
          </p:nvSpPr>
          <p:spPr>
            <a:xfrm>
              <a:off x="6790265" y="4429277"/>
              <a:ext cx="610735" cy="608389"/>
            </a:xfrm>
            <a:prstGeom prst="ellipse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40" name="Straight Arrow Connector 39"/>
            <p:cNvCxnSpPr>
              <a:stCxn id="41" idx="3"/>
            </p:cNvCxnSpPr>
            <p:nvPr/>
          </p:nvCxnSpPr>
          <p:spPr>
            <a:xfrm>
              <a:off x="6016724" y="3675217"/>
              <a:ext cx="787659" cy="818520"/>
            </a:xfrm>
            <a:prstGeom prst="straightConnector1">
              <a:avLst/>
            </a:prstGeom>
            <a:ln w="317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/>
            <p:cNvSpPr txBox="1"/>
            <p:nvPr/>
          </p:nvSpPr>
          <p:spPr>
            <a:xfrm>
              <a:off x="3418816" y="3075052"/>
              <a:ext cx="259790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Final BV is determined by the initial quantum state, the </a:t>
              </a:r>
              <a:r>
                <a:rPr lang="en-US" dirty="0" err="1" smtClean="0"/>
                <a:t>hamiltonian</a:t>
              </a:r>
              <a:r>
                <a:rPr lang="en-US" dirty="0" smtClean="0"/>
                <a:t> and the interaction time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0553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Outline:</a:t>
            </a:r>
            <a:br>
              <a:rPr lang="en-US" dirty="0" smtClean="0"/>
            </a:br>
            <a:endParaRPr lang="en-US" sz="31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341946" y="1285359"/>
            <a:ext cx="802539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400" dirty="0" smtClean="0"/>
              <a:t>The Bloch sphere and the Bloch vector</a:t>
            </a:r>
          </a:p>
          <a:p>
            <a:pPr marL="342900" indent="-342900">
              <a:buFont typeface="+mj-lt"/>
              <a:buAutoNum type="arabicPeriod"/>
            </a:pPr>
            <a:endParaRPr lang="en-US" sz="24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/>
              <a:t>A </a:t>
            </a:r>
            <a:r>
              <a:rPr lang="en-US" sz="2400" dirty="0" err="1" smtClean="0"/>
              <a:t>hamiltonian</a:t>
            </a:r>
            <a:r>
              <a:rPr lang="en-US" sz="2400" dirty="0" smtClean="0"/>
              <a:t> and its rotation vector </a:t>
            </a:r>
          </a:p>
          <a:p>
            <a:pPr marL="342900" indent="-342900">
              <a:buFont typeface="+mj-lt"/>
              <a:buAutoNum type="arabicPeriod"/>
            </a:pPr>
            <a:endParaRPr lang="en-US" sz="24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/>
              <a:t>The rotating wave approximation and rotating frame transformation</a:t>
            </a:r>
          </a:p>
          <a:p>
            <a:pPr marL="342900" indent="-342900">
              <a:buFont typeface="+mj-lt"/>
              <a:buAutoNum type="arabicPeriod"/>
            </a:pPr>
            <a:endParaRPr lang="en-US" sz="24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/>
              <a:t>The geometric pictures of the four physical parameters of interest</a:t>
            </a:r>
          </a:p>
          <a:p>
            <a:pPr marL="342900" indent="-342900">
              <a:buFont typeface="+mj-lt"/>
              <a:buAutoNum type="arabicPeriod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79242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470025"/>
          </a:xfrm>
        </p:spPr>
        <p:txBody>
          <a:bodyPr>
            <a:normAutofit/>
          </a:bodyPr>
          <a:lstStyle/>
          <a:p>
            <a:r>
              <a:rPr lang="en-US" dirty="0"/>
              <a:t>F</a:t>
            </a:r>
            <a:r>
              <a:rPr lang="en-US" dirty="0" smtClean="0"/>
              <a:t>our physical parameters of interest:</a:t>
            </a:r>
            <a:br>
              <a:rPr lang="en-US" dirty="0" smtClean="0"/>
            </a:br>
            <a:endParaRPr lang="en-US" sz="3100" i="1" dirty="0"/>
          </a:p>
        </p:txBody>
      </p:sp>
      <p:pic>
        <p:nvPicPr>
          <p:cNvPr id="3" name="Picture 2" descr="Screen Shot 2015-09-28 at 2.01.3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569" y="871645"/>
            <a:ext cx="8724123" cy="5911639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491183" y="735012"/>
            <a:ext cx="4356483" cy="61229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273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2586" y="-343811"/>
            <a:ext cx="8517630" cy="1470025"/>
          </a:xfrm>
        </p:spPr>
        <p:txBody>
          <a:bodyPr>
            <a:normAutofit/>
          </a:bodyPr>
          <a:lstStyle/>
          <a:p>
            <a:r>
              <a:rPr lang="en-US" sz="3100" i="1" dirty="0" smtClean="0"/>
              <a:t>A general two-level time independent </a:t>
            </a:r>
            <a:r>
              <a:rPr lang="en-US" sz="3100" i="1" dirty="0" err="1" smtClean="0"/>
              <a:t>hamiltonian</a:t>
            </a:r>
            <a:r>
              <a:rPr lang="en-US" sz="3100" i="1" dirty="0" smtClean="0"/>
              <a:t>:</a:t>
            </a:r>
            <a:endParaRPr lang="en-US" sz="3100" i="1" dirty="0"/>
          </a:p>
        </p:txBody>
      </p:sp>
      <p:sp>
        <p:nvSpPr>
          <p:cNvPr id="14" name="Rectangle 13"/>
          <p:cNvSpPr/>
          <p:nvPr/>
        </p:nvSpPr>
        <p:spPr>
          <a:xfrm>
            <a:off x="0" y="2529291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H, is decomposable into H</a:t>
            </a:r>
            <a:r>
              <a:rPr lang="en-US" baseline="-25000" dirty="0" smtClean="0"/>
              <a:t>0</a:t>
            </a:r>
            <a:r>
              <a:rPr lang="en-US" dirty="0" smtClean="0"/>
              <a:t> + </a:t>
            </a:r>
            <a:r>
              <a:rPr lang="en-US" dirty="0" err="1" smtClean="0"/>
              <a:t>H</a:t>
            </a:r>
            <a:r>
              <a:rPr lang="en-US" baseline="-25000" dirty="0" err="1" smtClean="0"/>
              <a:t>p</a:t>
            </a:r>
            <a:r>
              <a:rPr lang="en-US" dirty="0" smtClean="0"/>
              <a:t>, where H</a:t>
            </a:r>
            <a:r>
              <a:rPr lang="en-US" baseline="-25000" dirty="0" smtClean="0"/>
              <a:t>0</a:t>
            </a:r>
            <a:r>
              <a:rPr lang="en-US" dirty="0" smtClean="0"/>
              <a:t> is the </a:t>
            </a:r>
            <a:r>
              <a:rPr lang="en-US" dirty="0" err="1" smtClean="0"/>
              <a:t>unpreturbed</a:t>
            </a:r>
            <a:r>
              <a:rPr lang="en-US" dirty="0" smtClean="0"/>
              <a:t> “free” </a:t>
            </a:r>
            <a:r>
              <a:rPr lang="en-US" dirty="0" err="1" smtClean="0"/>
              <a:t>hamiltonian</a:t>
            </a:r>
            <a:r>
              <a:rPr lang="en-US" dirty="0" smtClean="0"/>
              <a:t> and </a:t>
            </a:r>
            <a:r>
              <a:rPr lang="en-US" dirty="0" err="1" smtClean="0"/>
              <a:t>H</a:t>
            </a:r>
            <a:r>
              <a:rPr lang="en-US" baseline="-25000" dirty="0" err="1" smtClean="0"/>
              <a:t>p</a:t>
            </a:r>
            <a:r>
              <a:rPr lang="en-US" dirty="0" smtClean="0"/>
              <a:t> is the </a:t>
            </a:r>
            <a:r>
              <a:rPr lang="en-US" dirty="0" err="1" smtClean="0"/>
              <a:t>pertubring</a:t>
            </a:r>
            <a:r>
              <a:rPr lang="en-US" dirty="0" smtClean="0"/>
              <a:t> </a:t>
            </a:r>
            <a:r>
              <a:rPr lang="en-US" dirty="0" err="1" smtClean="0"/>
              <a:t>hamiltonian</a:t>
            </a:r>
            <a:r>
              <a:rPr lang="en-US" dirty="0" smtClean="0"/>
              <a:t> that “couples” the unperturbed </a:t>
            </a:r>
            <a:r>
              <a:rPr lang="en-US" dirty="0" err="1" smtClean="0"/>
              <a:t>eignstates</a:t>
            </a:r>
            <a:endParaRPr lang="en-US" baseline="-25000" dirty="0"/>
          </a:p>
        </p:txBody>
      </p:sp>
      <p:grpSp>
        <p:nvGrpSpPr>
          <p:cNvPr id="49" name="Group 48"/>
          <p:cNvGrpSpPr/>
          <p:nvPr/>
        </p:nvGrpSpPr>
        <p:grpSpPr>
          <a:xfrm>
            <a:off x="1151545" y="1235333"/>
            <a:ext cx="3281656" cy="1284745"/>
            <a:chOff x="1151545" y="1235333"/>
            <a:chExt cx="3281656" cy="1284745"/>
          </a:xfrm>
        </p:grpSpPr>
        <p:sp>
          <p:nvSpPr>
            <p:cNvPr id="39" name="Oval 38"/>
            <p:cNvSpPr/>
            <p:nvPr/>
          </p:nvSpPr>
          <p:spPr>
            <a:xfrm>
              <a:off x="3885684" y="1549112"/>
              <a:ext cx="257849" cy="282823"/>
            </a:xfrm>
            <a:prstGeom prst="ellipse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0" name="Oval 39"/>
            <p:cNvSpPr/>
            <p:nvPr/>
          </p:nvSpPr>
          <p:spPr>
            <a:xfrm>
              <a:off x="3940960" y="1235333"/>
              <a:ext cx="405145" cy="359349"/>
            </a:xfrm>
            <a:prstGeom prst="ellipse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42" name="Straight Arrow Connector 41"/>
            <p:cNvCxnSpPr/>
            <p:nvPr/>
          </p:nvCxnSpPr>
          <p:spPr>
            <a:xfrm flipV="1">
              <a:off x="2498945" y="1806501"/>
              <a:ext cx="1352871" cy="249431"/>
            </a:xfrm>
            <a:prstGeom prst="straightConnector1">
              <a:avLst/>
            </a:prstGeom>
            <a:ln w="317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>
              <a:endCxn id="40" idx="1"/>
            </p:cNvCxnSpPr>
            <p:nvPr/>
          </p:nvCxnSpPr>
          <p:spPr>
            <a:xfrm flipV="1">
              <a:off x="2498945" y="1287958"/>
              <a:ext cx="1501347" cy="767974"/>
            </a:xfrm>
            <a:prstGeom prst="straightConnector1">
              <a:avLst/>
            </a:prstGeom>
            <a:ln w="317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/>
            <p:cNvSpPr txBox="1"/>
            <p:nvPr/>
          </p:nvSpPr>
          <p:spPr>
            <a:xfrm>
              <a:off x="1930400" y="2065730"/>
              <a:ext cx="250280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  &lt;&lt; 1, we’ll later use this</a:t>
              </a:r>
              <a:endParaRPr lang="en-US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Rectangle 46"/>
                <p:cNvSpPr/>
                <p:nvPr/>
              </p:nvSpPr>
              <p:spPr>
                <a:xfrm>
                  <a:off x="1151545" y="1956611"/>
                  <a:ext cx="1023935" cy="55425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dirty="0" smtClean="0"/>
                    <a:t>Often </a:t>
                  </a:r>
                  <a14:m>
                    <m:oMath xmlns:m="http://schemas.openxmlformats.org/officeDocument/2006/math"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cs-CZ" i="1">
                              <a:latin typeface="Cambria Math" charset="0"/>
                            </a:rPr>
                          </m:ctrlPr>
                        </m:mPr>
                        <m:mr>
                          <m:e>
                            <m:r>
                              <m:rPr>
                                <m:sty m:val="p"/>
                              </m:rPr>
                              <a:rPr lang="el-GR">
                                <a:latin typeface="Cambria Math" charset="0"/>
                              </a:rPr>
                              <m:t>Ω</m:t>
                            </m:r>
                          </m:e>
                        </m:mr>
                        <m:mr>
                          <m:e>
                            <m:r>
                              <a:rPr lang="el-GR" b="0" i="1" smtClean="0">
                                <a:latin typeface="Cambria Math" charset="0"/>
                              </a:rPr>
                              <m:t>𝜔</m:t>
                            </m:r>
                            <m:r>
                              <a:rPr lang="en-US" b="0" i="1" baseline="-25000" smtClean="0">
                                <a:latin typeface="Cambria Math" charset="0"/>
                              </a:rPr>
                              <m:t>0</m:t>
                            </m:r>
                          </m:e>
                        </m:mr>
                      </m:m>
                    </m:oMath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47" name="Rectangle 4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51545" y="1956611"/>
                  <a:ext cx="1023935" cy="554254"/>
                </a:xfrm>
                <a:prstGeom prst="rect">
                  <a:avLst/>
                </a:prstGeom>
                <a:blipFill rotWithShape="0">
                  <a:blip r:embed="rId2"/>
                  <a:stretch>
                    <a:fillRect l="-5357" b="-109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8" name="TextBox 47"/>
            <p:cNvSpPr txBox="1"/>
            <p:nvPr/>
          </p:nvSpPr>
          <p:spPr>
            <a:xfrm>
              <a:off x="1800233" y="1966080"/>
              <a:ext cx="301686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000" dirty="0" smtClean="0"/>
                <a:t>-</a:t>
              </a:r>
              <a:endParaRPr lang="en-US" sz="3000" dirty="0"/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3133355" y="1155191"/>
            <a:ext cx="2422594" cy="650360"/>
            <a:chOff x="4438514" y="1059156"/>
            <a:chExt cx="2422594" cy="65036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TextBox 2"/>
                <p:cNvSpPr txBox="1"/>
                <p:nvPr/>
              </p:nvSpPr>
              <p:spPr>
                <a:xfrm>
                  <a:off x="5015538" y="1182640"/>
                  <a:ext cx="1845570" cy="52687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ctrlPr>
                              <a:rPr lang="uk-UA" i="1" smtClean="0">
                                <a:latin typeface="Cambria Math" charset="0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2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uk-UA" i="1" smtClean="0">
                                    <a:latin typeface="Cambria Math" charset="0"/>
                                  </a:rPr>
                                </m:ctrlPr>
                              </m:mPr>
                              <m:mr>
                                <m:e>
                                  <m:r>
                                    <m:rPr>
                                      <m:brk m:alnAt="7"/>
                                    </m:rPr>
                                    <a:rPr lang="en-US" b="0" i="1" smtClean="0">
                                      <a:latin typeface="Cambria Math" charset="0"/>
                                    </a:rPr>
                                    <m:t>+</m:t>
                                  </m:r>
                                  <m:r>
                                    <a:rPr lang="el-GR" b="0" i="1" smtClean="0">
                                      <a:latin typeface="Cambria Math" charset="0"/>
                                    </a:rPr>
                                    <m:t>𝜔</m:t>
                                  </m:r>
                                  <m:r>
                                    <a:rPr lang="en-US" b="0" i="1" baseline="-25000" smtClean="0">
                                      <a:latin typeface="Cambria Math" charset="0"/>
                                    </a:rPr>
                                    <m:t>0</m:t>
                                  </m:r>
                                  <m:r>
                                    <a:rPr lang="en-US" i="1">
                                      <a:latin typeface="Cambria Math" charset="0"/>
                                    </a:rPr>
                                    <m:t>/2</m:t>
                                  </m:r>
                                </m:e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b="0" i="0" smtClean="0">
                                      <a:latin typeface="Cambria Math" charset="0"/>
                                    </a:rPr>
                                    <m:t>Ω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latin typeface="Cambria Math" charset="0"/>
                                    </a:rPr>
                                    <m:t>e</m:t>
                                  </m:r>
                                  <m:r>
                                    <a:rPr lang="en-US" b="0" i="0" smtClean="0">
                                      <a:latin typeface="Cambria Math" charset="0"/>
                                    </a:rPr>
                                    <m:t>  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b="0" i="0" baseline="30000" smtClean="0">
                                      <a:latin typeface="Cambria Math" charset="0"/>
                                    </a:rPr>
                                    <m:t>i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l-GR" b="0" i="0" baseline="30000" smtClean="0">
                                      <a:latin typeface="Cambria Math" charset="0"/>
                                    </a:rPr>
                                    <m:t>δ</m:t>
                                  </m:r>
                                </m:e>
                              </m:mr>
                              <m:m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>
                                      <a:latin typeface="Cambria Math" charset="0"/>
                                    </a:rPr>
                                    <m:t>Ω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latin typeface="Cambria Math" charset="0"/>
                                    </a:rPr>
                                    <m:t>e</m:t>
                                  </m:r>
                                  <m:r>
                                    <a:rPr lang="en-US" b="0" i="0" smtClean="0">
                                      <a:latin typeface="Cambria Math" charset="0"/>
                                    </a:rPr>
                                    <m:t>  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baseline="30000">
                                      <a:latin typeface="Cambria Math" charset="0"/>
                                    </a:rPr>
                                    <m:t>i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l-GR" baseline="30000">
                                      <a:latin typeface="Cambria Math" charset="0"/>
                                    </a:rPr>
                                    <m:t>δ</m:t>
                                  </m:r>
                                </m:e>
                                <m:e>
                                  <m:r>
                                    <a:rPr lang="en-US" b="0" i="1" smtClean="0">
                                      <a:latin typeface="Cambria Math" charset="0"/>
                                    </a:rPr>
                                    <m:t>−</m:t>
                                  </m:r>
                                  <m:r>
                                    <m:rPr>
                                      <m:brk m:alnAt="7"/>
                                    </m:rPr>
                                    <a:rPr lang="el-GR" i="1">
                                      <a:latin typeface="Cambria Math" charset="0"/>
                                    </a:rPr>
                                    <m:t>𝜔</m:t>
                                  </m:r>
                                  <m:r>
                                    <a:rPr lang="en-US" i="1" baseline="-25000">
                                      <a:latin typeface="Cambria Math" charset="0"/>
                                    </a:rPr>
                                    <m:t>0</m:t>
                                  </m:r>
                                  <m:r>
                                    <a:rPr lang="en-US" b="0" i="1" smtClean="0">
                                      <a:latin typeface="Cambria Math" charset="0"/>
                                    </a:rPr>
                                    <m:t>/2</m:t>
                                  </m:r>
                                </m:e>
                              </m:mr>
                            </m:m>
                          </m:e>
                        </m:d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" name="TextBox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15538" y="1182640"/>
                  <a:ext cx="1845570" cy="526876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" name="TextBox 4"/>
            <p:cNvSpPr txBox="1"/>
            <p:nvPr/>
          </p:nvSpPr>
          <p:spPr>
            <a:xfrm>
              <a:off x="6330755" y="1059156"/>
              <a:ext cx="2551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-</a:t>
              </a:r>
              <a:endParaRPr 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427965" y="1404755"/>
              <a:ext cx="21002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smtClean="0"/>
                <a:t>+</a:t>
              </a:r>
              <a:endParaRPr lang="en-US" sz="120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438514" y="1272545"/>
              <a:ext cx="4972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H =</a:t>
              </a:r>
              <a:endParaRPr lang="en-US"/>
            </a:p>
          </p:txBody>
        </p:sp>
        <p:grpSp>
          <p:nvGrpSpPr>
            <p:cNvPr id="50" name="Group 49"/>
            <p:cNvGrpSpPr/>
            <p:nvPr/>
          </p:nvGrpSpPr>
          <p:grpSpPr>
            <a:xfrm>
              <a:off x="4800674" y="1181325"/>
              <a:ext cx="324774" cy="458369"/>
              <a:chOff x="3876387" y="4576096"/>
              <a:chExt cx="324774" cy="458369"/>
            </a:xfrm>
          </p:grpSpPr>
          <p:sp>
            <p:nvSpPr>
              <p:cNvPr id="51" name="TextBox 50"/>
              <p:cNvSpPr txBox="1"/>
              <p:nvPr/>
            </p:nvSpPr>
            <p:spPr>
              <a:xfrm>
                <a:off x="3876387" y="4576096"/>
                <a:ext cx="263214" cy="400110"/>
              </a:xfrm>
              <a:prstGeom prst="rect">
                <a:avLst/>
              </a:prstGeom>
              <a:noFill/>
              <a:effectLst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/>
                  <a:t>-</a:t>
                </a:r>
                <a:endParaRPr lang="en-US" sz="2000" dirty="0"/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3894667" y="4665133"/>
                <a:ext cx="3064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h</a:t>
                </a:r>
                <a:endParaRPr lang="en-US" dirty="0"/>
              </a:p>
            </p:txBody>
          </p:sp>
        </p:grpSp>
      </p:grpSp>
      <p:grpSp>
        <p:nvGrpSpPr>
          <p:cNvPr id="62" name="Group 61"/>
          <p:cNvGrpSpPr/>
          <p:nvPr/>
        </p:nvGrpSpPr>
        <p:grpSpPr>
          <a:xfrm>
            <a:off x="4739490" y="3679818"/>
            <a:ext cx="4293790" cy="1655598"/>
            <a:chOff x="4390274" y="3621571"/>
            <a:chExt cx="4293790" cy="1655598"/>
          </a:xfrm>
        </p:grpSpPr>
        <p:grpSp>
          <p:nvGrpSpPr>
            <p:cNvPr id="37" name="Group 36"/>
            <p:cNvGrpSpPr/>
            <p:nvPr/>
          </p:nvGrpSpPr>
          <p:grpSpPr>
            <a:xfrm>
              <a:off x="4390274" y="3621571"/>
              <a:ext cx="4293790" cy="1655598"/>
              <a:chOff x="4390274" y="3232104"/>
              <a:chExt cx="4293790" cy="1655598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4390274" y="3410374"/>
                <a:ext cx="4293790" cy="147732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 smtClean="0"/>
                  <a:t>		</a:t>
                </a:r>
                <a:r>
                  <a:rPr lang="en-US" dirty="0" err="1" smtClean="0"/>
                  <a:t>H</a:t>
                </a:r>
                <a:r>
                  <a:rPr lang="en-US" baseline="-25000" dirty="0" err="1" smtClean="0"/>
                  <a:t>p</a:t>
                </a:r>
                <a:r>
                  <a:rPr lang="en-US" dirty="0" smtClean="0"/>
                  <a:t> =</a:t>
                </a:r>
              </a:p>
              <a:p>
                <a:endParaRPr lang="en-US" dirty="0"/>
              </a:p>
              <a:p>
                <a:pPr marL="285750" indent="-285750">
                  <a:buFont typeface="Arial" charset="0"/>
                  <a:buChar char="•"/>
                </a:pPr>
                <a:r>
                  <a:rPr lang="en-US" dirty="0" smtClean="0"/>
                  <a:t>This lecture is about understanding the effect of </a:t>
                </a:r>
                <a:r>
                  <a:rPr lang="en-US" dirty="0" err="1" smtClean="0"/>
                  <a:t>H</a:t>
                </a:r>
                <a:r>
                  <a:rPr lang="en-US" baseline="-25000" dirty="0" err="1" smtClean="0"/>
                  <a:t>p</a:t>
                </a:r>
                <a:r>
                  <a:rPr lang="is-IS" i="1" dirty="0" smtClean="0"/>
                  <a:t>…why should you care?</a:t>
                </a:r>
                <a:endParaRPr lang="en-US" sz="2400" i="1" baseline="-25000" dirty="0"/>
              </a:p>
              <a:p>
                <a:pPr marL="285750" indent="-285750">
                  <a:buFont typeface="Arial" charset="0"/>
                  <a:buChar char="•"/>
                </a:pPr>
                <a:endParaRPr lang="en-US" dirty="0"/>
              </a:p>
            </p:txBody>
          </p:sp>
          <p:grpSp>
            <p:nvGrpSpPr>
              <p:cNvPr id="28" name="Group 27"/>
              <p:cNvGrpSpPr/>
              <p:nvPr/>
            </p:nvGrpSpPr>
            <p:grpSpPr>
              <a:xfrm>
                <a:off x="5938323" y="3232104"/>
                <a:ext cx="1500732" cy="614790"/>
                <a:chOff x="2255476" y="2160860"/>
                <a:chExt cx="1500732" cy="614790"/>
              </a:xfrm>
            </p:grpSpPr>
            <p:grpSp>
              <p:nvGrpSpPr>
                <p:cNvPr id="29" name="Group 28"/>
                <p:cNvGrpSpPr/>
                <p:nvPr/>
              </p:nvGrpSpPr>
              <p:grpSpPr>
                <a:xfrm>
                  <a:off x="2255476" y="2299620"/>
                  <a:ext cx="1500732" cy="476030"/>
                  <a:chOff x="4067343" y="2993887"/>
                  <a:chExt cx="1500732" cy="476030"/>
                </a:xfrm>
              </p:grpSpPr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32" name="TextBox 31"/>
                      <p:cNvSpPr txBox="1"/>
                      <p:nvPr/>
                    </p:nvSpPr>
                    <p:spPr>
                      <a:xfrm>
                        <a:off x="4067343" y="2993887"/>
                        <a:ext cx="1500732" cy="461921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lIns="0" tIns="0" rIns="0" bIns="0" rtlCol="0">
                        <a:spAutoFit/>
                      </a:bodyPr>
                      <a:lstStyle/>
                      <a:p>
                        <a:pPr/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d>
                                <m:dPr>
                                  <m:ctrlPr>
                                    <a:rPr lang="uk-UA" i="1" smtClean="0">
                                      <a:latin typeface="Cambria Math" charset="0"/>
                                    </a:rPr>
                                  </m:ctrlPr>
                                </m:dPr>
                                <m:e>
                                  <m:m>
                                    <m:mPr>
                                      <m:mcs>
                                        <m:mc>
                                          <m:mcPr>
                                            <m:count m:val="2"/>
                                            <m:mcJc m:val="center"/>
                                          </m:mcPr>
                                        </m:mc>
                                      </m:mcs>
                                      <m:ctrlPr>
                                        <a:rPr lang="uk-UA" i="1" smtClean="0">
                                          <a:latin typeface="Cambria Math" charset="0"/>
                                        </a:rPr>
                                      </m:ctrlPr>
                                    </m:mPr>
                                    <m:mr>
                                      <m:e>
                                        <m:r>
                                          <a:rPr lang="en-US" b="0" i="1" smtClean="0">
                                            <a:latin typeface="Cambria Math" charset="0"/>
                                          </a:rPr>
                                          <m:t>0</m:t>
                                        </m:r>
                                      </m:e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l-GR" b="0" i="0" smtClean="0">
                                            <a:latin typeface="Cambria Math" charset="0"/>
                                          </a:rPr>
                                          <m:t>Ω</m:t>
                                        </m:r>
                                        <m:r>
                                          <m:rPr>
                                            <m:sty m:val="p"/>
                                          </m:rPr>
                                          <a:rPr lang="en-US" b="0" i="0" smtClean="0">
                                            <a:latin typeface="Cambria Math" charset="0"/>
                                          </a:rPr>
                                          <m:t>e</m:t>
                                        </m:r>
                                        <m:r>
                                          <a:rPr lang="en-US" b="0" i="0" smtClean="0">
                                            <a:latin typeface="Cambria Math" charset="0"/>
                                          </a:rPr>
                                          <m:t>  </m:t>
                                        </m:r>
                                        <m:r>
                                          <m:rPr>
                                            <m:sty m:val="p"/>
                                          </m:rPr>
                                          <a:rPr lang="en-US" b="0" i="0" baseline="30000" smtClean="0">
                                            <a:latin typeface="Cambria Math" charset="0"/>
                                          </a:rPr>
                                          <m:t>i</m:t>
                                        </m:r>
                                        <m:r>
                                          <m:rPr>
                                            <m:sty m:val="p"/>
                                          </m:rPr>
                                          <a:rPr lang="el-GR" b="0" i="0" baseline="30000" smtClean="0">
                                            <a:latin typeface="Cambria Math" charset="0"/>
                                          </a:rPr>
                                          <m:t>δ</m:t>
                                        </m:r>
                                      </m:e>
                                    </m:mr>
                                    <m:m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l-GR">
                                            <a:latin typeface="Cambria Math" charset="0"/>
                                          </a:rPr>
                                          <m:t>Ω</m:t>
                                        </m:r>
                                        <m:r>
                                          <m:rPr>
                                            <m:sty m:val="p"/>
                                          </m:rPr>
                                          <a:rPr lang="en-US">
                                            <a:latin typeface="Cambria Math" charset="0"/>
                                          </a:rPr>
                                          <m:t>e</m:t>
                                        </m:r>
                                        <m:r>
                                          <a:rPr lang="en-US" b="0" i="0" smtClean="0">
                                            <a:latin typeface="Cambria Math" charset="0"/>
                                          </a:rPr>
                                          <m:t>  </m:t>
                                        </m:r>
                                        <m:r>
                                          <m:rPr>
                                            <m:sty m:val="p"/>
                                          </m:rPr>
                                          <a:rPr lang="en-US" baseline="30000">
                                            <a:latin typeface="Cambria Math" charset="0"/>
                                          </a:rPr>
                                          <m:t>i</m:t>
                                        </m:r>
                                        <m:r>
                                          <m:rPr>
                                            <m:sty m:val="p"/>
                                          </m:rPr>
                                          <a:rPr lang="el-GR" baseline="30000">
                                            <a:latin typeface="Cambria Math" charset="0"/>
                                          </a:rPr>
                                          <m:t>δ</m:t>
                                        </m:r>
                                      </m:e>
                                      <m:e>
                                        <m:r>
                                          <a:rPr lang="en-US" b="0" i="1" smtClean="0">
                                            <a:latin typeface="Cambria Math" charset="0"/>
                                          </a:rPr>
                                          <m:t>0</m:t>
                                        </m:r>
                                      </m:e>
                                    </m:mr>
                                  </m:m>
                                </m:e>
                              </m:d>
                            </m:oMath>
                          </m:oMathPara>
                        </a14:m>
                        <a:endParaRPr lang="en-US" dirty="0"/>
                      </a:p>
                    </p:txBody>
                  </p:sp>
                </mc:Choice>
                <mc:Fallback xmlns="">
                  <p:sp>
                    <p:nvSpPr>
                      <p:cNvPr id="32" name="TextBox 31"/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4067343" y="2993887"/>
                        <a:ext cx="1500732" cy="461921"/>
                      </a:xfrm>
                      <a:prstGeom prst="rect">
                        <a:avLst/>
                      </a:prstGeom>
                      <a:blipFill rotWithShape="0">
                        <a:blip r:embed="rId4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p:sp>
                <p:nvSpPr>
                  <p:cNvPr id="34" name="TextBox 33"/>
                  <p:cNvSpPr txBox="1"/>
                  <p:nvPr/>
                </p:nvSpPr>
                <p:spPr>
                  <a:xfrm>
                    <a:off x="4414414" y="3192918"/>
                    <a:ext cx="253999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200" smtClean="0"/>
                      <a:t>+</a:t>
                    </a:r>
                    <a:endParaRPr lang="en-US" sz="1200"/>
                  </a:p>
                </p:txBody>
              </p:sp>
            </p:grpSp>
            <p:sp>
              <p:nvSpPr>
                <p:cNvPr id="31" name="TextBox 30"/>
                <p:cNvSpPr txBox="1"/>
                <p:nvPr/>
              </p:nvSpPr>
              <p:spPr>
                <a:xfrm>
                  <a:off x="3296725" y="2160860"/>
                  <a:ext cx="263214" cy="400110"/>
                </a:xfrm>
                <a:prstGeom prst="rect">
                  <a:avLst/>
                </a:prstGeom>
                <a:noFill/>
                <a:effectLst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000" dirty="0" smtClean="0"/>
                    <a:t>-</a:t>
                  </a:r>
                  <a:endParaRPr lang="en-US" sz="2000" dirty="0"/>
                </a:p>
              </p:txBody>
            </p:sp>
          </p:grpSp>
        </p:grpSp>
        <p:grpSp>
          <p:nvGrpSpPr>
            <p:cNvPr id="56" name="Group 55"/>
            <p:cNvGrpSpPr/>
            <p:nvPr/>
          </p:nvGrpSpPr>
          <p:grpSpPr>
            <a:xfrm>
              <a:off x="5740531" y="3738077"/>
              <a:ext cx="324774" cy="458369"/>
              <a:chOff x="3876387" y="4576096"/>
              <a:chExt cx="324774" cy="458369"/>
            </a:xfrm>
          </p:grpSpPr>
          <p:sp>
            <p:nvSpPr>
              <p:cNvPr id="57" name="TextBox 56"/>
              <p:cNvSpPr txBox="1"/>
              <p:nvPr/>
            </p:nvSpPr>
            <p:spPr>
              <a:xfrm>
                <a:off x="3876387" y="4576096"/>
                <a:ext cx="263214" cy="400110"/>
              </a:xfrm>
              <a:prstGeom prst="rect">
                <a:avLst/>
              </a:prstGeom>
              <a:noFill/>
              <a:effectLst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/>
                  <a:t>-</a:t>
                </a:r>
                <a:endParaRPr lang="en-US" sz="2000" dirty="0"/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3894667" y="4665133"/>
                <a:ext cx="3064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h</a:t>
                </a:r>
                <a:endParaRPr lang="en-US" dirty="0"/>
              </a:p>
            </p:txBody>
          </p:sp>
        </p:grpSp>
      </p:grpSp>
      <p:grpSp>
        <p:nvGrpSpPr>
          <p:cNvPr id="68" name="Group 67"/>
          <p:cNvGrpSpPr/>
          <p:nvPr/>
        </p:nvGrpSpPr>
        <p:grpSpPr>
          <a:xfrm>
            <a:off x="33925" y="3679818"/>
            <a:ext cx="4487271" cy="2756887"/>
            <a:chOff x="33925" y="3679818"/>
            <a:chExt cx="4487271" cy="2756887"/>
          </a:xfrm>
        </p:grpSpPr>
        <p:grpSp>
          <p:nvGrpSpPr>
            <p:cNvPr id="63" name="Group 62"/>
            <p:cNvGrpSpPr/>
            <p:nvPr/>
          </p:nvGrpSpPr>
          <p:grpSpPr>
            <a:xfrm>
              <a:off x="33925" y="3679818"/>
              <a:ext cx="4487271" cy="2756887"/>
              <a:chOff x="33925" y="3679818"/>
              <a:chExt cx="4487271" cy="2756887"/>
            </a:xfrm>
          </p:grpSpPr>
          <p:grpSp>
            <p:nvGrpSpPr>
              <p:cNvPr id="35" name="Group 34"/>
              <p:cNvGrpSpPr/>
              <p:nvPr/>
            </p:nvGrpSpPr>
            <p:grpSpPr>
              <a:xfrm>
                <a:off x="33925" y="3712499"/>
                <a:ext cx="4487271" cy="2724206"/>
                <a:chOff x="143993" y="3306098"/>
                <a:chExt cx="4487271" cy="2724206"/>
              </a:xfrm>
            </p:grpSpPr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5" name="Rectangle 14"/>
                    <p:cNvSpPr/>
                    <p:nvPr/>
                  </p:nvSpPr>
                  <p:spPr>
                    <a:xfrm>
                      <a:off x="143993" y="3353930"/>
                      <a:ext cx="4487271" cy="2676374"/>
                    </a:xfrm>
                    <a:prstGeom prst="rect">
                      <a:avLst/>
                    </a:prstGeom>
                  </p:spPr>
                  <p:txBody>
                    <a:bodyPr wrap="square">
                      <a:spAutoFit/>
                    </a:bodyPr>
                    <a:lstStyle/>
                    <a:p>
                      <a:r>
                        <a:rPr lang="en-US" dirty="0" smtClean="0"/>
                        <a:t>		     H</a:t>
                      </a:r>
                      <a:r>
                        <a:rPr lang="en-US" baseline="-25000" dirty="0" smtClean="0"/>
                        <a:t>0</a:t>
                      </a:r>
                      <a:r>
                        <a:rPr lang="en-US" dirty="0" smtClean="0"/>
                        <a:t> =</a:t>
                      </a:r>
                    </a:p>
                    <a:p>
                      <a:endParaRPr lang="en-US" dirty="0" smtClean="0"/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l-GR" dirty="0" smtClean="0"/>
                        <a:t>Ψ</a:t>
                      </a:r>
                      <a:r>
                        <a:rPr lang="en-US" baseline="-25000" dirty="0" smtClean="0"/>
                        <a:t>e</a:t>
                      </a:r>
                      <a:r>
                        <a:rPr lang="en-US" dirty="0"/>
                        <a:t> </a:t>
                      </a:r>
                      <a:r>
                        <a:rPr lang="en-US" dirty="0" smtClean="0"/>
                        <a:t>is the excited </a:t>
                      </a:r>
                      <a:r>
                        <a:rPr lang="en-US" dirty="0" err="1" smtClean="0"/>
                        <a:t>eigenstate</a:t>
                      </a:r>
                      <a:r>
                        <a:rPr lang="en-US" dirty="0" smtClean="0"/>
                        <a:t> (with energy +</a:t>
                      </a:r>
                      <a:r>
                        <a:rPr lang="el-GR" dirty="0"/>
                        <a:t> </a:t>
                      </a:r>
                      <a14:m>
                        <m:oMath xmlns:m="http://schemas.openxmlformats.org/officeDocument/2006/math">
                          <m:r>
                            <m:rPr>
                              <m:brk m:alnAt="7"/>
                            </m:rPr>
                            <a:rPr lang="el-GR" i="1">
                              <a:latin typeface="Cambria Math" charset="0"/>
                            </a:rPr>
                            <m:t>𝜔</m:t>
                          </m:r>
                          <m:r>
                            <a:rPr lang="en-US" i="1" baseline="-25000">
                              <a:latin typeface="Cambria Math" charset="0"/>
                            </a:rPr>
                            <m:t>0</m:t>
                          </m:r>
                          <m:r>
                            <a:rPr lang="en-US" i="1">
                              <a:latin typeface="Cambria Math" charset="0"/>
                            </a:rPr>
                            <m:t>/2</m:t>
                          </m:r>
                        </m:oMath>
                      </a14:m>
                      <a:r>
                        <a:rPr lang="en-US" dirty="0" smtClean="0"/>
                        <a:t>), and is denoted as </a:t>
                      </a:r>
                      <a:r>
                        <a:rPr lang="en-US" dirty="0" err="1" smtClean="0"/>
                        <a:t>either|e</a:t>
                      </a:r>
                      <a:r>
                        <a:rPr lang="en-US" dirty="0" smtClean="0"/>
                        <a:t>&gt; or  </a:t>
                      </a:r>
                      <a:r>
                        <a:rPr lang="en-US" sz="2400" dirty="0" smtClean="0"/>
                        <a:t>(</a:t>
                      </a:r>
                      <a14:m>
                        <m:oMath xmlns:m="http://schemas.openxmlformats.org/officeDocument/2006/math"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cs-CZ" i="1" smtClean="0">
                                  <a:latin typeface="Cambria Math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latin typeface="Cambria Math" charset="0"/>
                                  </a:rPr>
                                  <m:t>1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charset="0"/>
                                  </a:rPr>
                                  <m:t>0</m:t>
                                </m:r>
                              </m:e>
                            </m:mr>
                          </m:m>
                        </m:oMath>
                      </a14:m>
                      <a:r>
                        <a:rPr lang="en-US" sz="2400" dirty="0" smtClean="0"/>
                        <a:t>)</a:t>
                      </a:r>
                    </a:p>
                    <a:p>
                      <a:endParaRPr lang="en-US" dirty="0" smtClean="0"/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l-GR" dirty="0" smtClean="0"/>
                        <a:t>Ψ</a:t>
                      </a:r>
                      <a:r>
                        <a:rPr lang="en-US" baseline="-25000" dirty="0" smtClean="0"/>
                        <a:t>g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/>
                        <a:t>is the </a:t>
                      </a:r>
                      <a:r>
                        <a:rPr lang="en-US" dirty="0" smtClean="0"/>
                        <a:t>ground </a:t>
                      </a:r>
                      <a:r>
                        <a:rPr lang="en-US" dirty="0" err="1" smtClean="0"/>
                        <a:t>eigenstate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/>
                        <a:t>(with energy </a:t>
                      </a:r>
                      <a:r>
                        <a:rPr lang="en-US" dirty="0" smtClean="0"/>
                        <a:t>-</a:t>
                      </a:r>
                      <a:r>
                        <a:rPr lang="el-GR" dirty="0" smtClean="0"/>
                        <a:t> </a:t>
                      </a:r>
                      <a14:m>
                        <m:oMath xmlns:m="http://schemas.openxmlformats.org/officeDocument/2006/math">
                          <m:r>
                            <m:rPr>
                              <m:brk m:alnAt="7"/>
                            </m:rPr>
                            <a:rPr lang="el-GR" i="1">
                              <a:latin typeface="Cambria Math" charset="0"/>
                            </a:rPr>
                            <m:t>𝜔</m:t>
                          </m:r>
                          <m:r>
                            <a:rPr lang="en-US" i="1" baseline="-25000">
                              <a:latin typeface="Cambria Math" charset="0"/>
                            </a:rPr>
                            <m:t>0</m:t>
                          </m:r>
                          <m:r>
                            <a:rPr lang="en-US" i="1">
                              <a:latin typeface="Cambria Math" charset="0"/>
                            </a:rPr>
                            <m:t>/2</m:t>
                          </m:r>
                        </m:oMath>
                      </a14:m>
                      <a:r>
                        <a:rPr lang="en-US" dirty="0" smtClean="0"/>
                        <a:t>), and is denoted as </a:t>
                      </a:r>
                      <a:r>
                        <a:rPr lang="en-US" dirty="0" err="1" smtClean="0"/>
                        <a:t>either|g</a:t>
                      </a:r>
                      <a:r>
                        <a:rPr lang="en-US" dirty="0" smtClean="0"/>
                        <a:t>&gt; or  </a:t>
                      </a:r>
                      <a:r>
                        <a:rPr lang="en-US" sz="2400" dirty="0"/>
                        <a:t>(</a:t>
                      </a:r>
                      <a14:m>
                        <m:oMath xmlns:m="http://schemas.openxmlformats.org/officeDocument/2006/math"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cs-CZ" i="1">
                                  <a:latin typeface="Cambria Math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b="0" i="1" smtClean="0">
                                    <a:latin typeface="Cambria Math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charset="0"/>
                                  </a:rPr>
                                  <m:t>1</m:t>
                                </m:r>
                              </m:e>
                            </m:mr>
                          </m:m>
                        </m:oMath>
                      </a14:m>
                      <a:r>
                        <a:rPr lang="en-US" sz="2400" dirty="0"/>
                        <a:t>)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endParaRPr lang="en-US" dirty="0"/>
                    </a:p>
                  </p:txBody>
                </p:sp>
              </mc:Choice>
              <mc:Fallback xmlns="">
                <p:sp>
                  <p:nvSpPr>
                    <p:cNvPr id="15" name="Rectangle 14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43993" y="3353930"/>
                      <a:ext cx="4487271" cy="2676374"/>
                    </a:xfrm>
                    <a:prstGeom prst="rect">
                      <a:avLst/>
                    </a:prstGeom>
                    <a:blipFill rotWithShape="0">
                      <a:blip r:embed="rId5"/>
                      <a:stretch>
                        <a:fillRect l="-951" t="-1367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1" name="TextBox 20"/>
                    <p:cNvSpPr txBox="1"/>
                    <p:nvPr/>
                  </p:nvSpPr>
                  <p:spPr>
                    <a:xfrm>
                      <a:off x="2211987" y="3306098"/>
                      <a:ext cx="1845570" cy="526876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d>
                              <m:dPr>
                                <m:ctrlPr>
                                  <a:rPr lang="uk-UA" i="1" smtClean="0">
                                    <a:latin typeface="Cambria Math" charset="0"/>
                                  </a:rPr>
                                </m:ctrlPr>
                              </m:dPr>
                              <m:e>
                                <m:m>
                                  <m:mPr>
                                    <m:mcs>
                                      <m:mc>
                                        <m:mcPr>
                                          <m:count m:val="2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uk-UA" i="1" smtClean="0">
                                        <a:latin typeface="Cambria Math" charset="0"/>
                                      </a:rPr>
                                    </m:ctrlPr>
                                  </m:mPr>
                                  <m:mr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b="0" i="1" smtClean="0">
                                          <a:latin typeface="Cambria Math" charset="0"/>
                                        </a:rPr>
                                        <m:t>+</m:t>
                                      </m:r>
                                      <m:r>
                                        <a:rPr lang="el-GR" i="1">
                                          <a:latin typeface="Cambria Math" charset="0"/>
                                        </a:rPr>
                                        <m:t>𝜔</m:t>
                                      </m:r>
                                      <m:r>
                                        <a:rPr lang="en-US" i="1" baseline="-25000">
                                          <a:latin typeface="Cambria Math" charset="0"/>
                                        </a:rPr>
                                        <m:t>0</m:t>
                                      </m:r>
                                      <m:r>
                                        <a:rPr lang="en-US" i="1">
                                          <a:latin typeface="Cambria Math" charset="0"/>
                                        </a:rPr>
                                        <m:t>/2</m:t>
                                      </m:r>
                                    </m:e>
                                    <m:e>
                                      <m:r>
                                        <a:rPr lang="en-US" i="1" smtClean="0">
                                          <a:latin typeface="Cambria Math" charset="0"/>
                                        </a:rPr>
                                        <m:t>0</m:t>
                                      </m:r>
                                    </m:e>
                                  </m:mr>
                                  <m:mr>
                                    <m:e>
                                      <m:r>
                                        <a:rPr lang="en-US" b="0" i="1" smtClean="0">
                                          <a:latin typeface="Cambria Math" charset="0"/>
                                        </a:rPr>
                                        <m:t>0</m:t>
                                      </m:r>
                                    </m:e>
                                    <m:e>
                                      <m:r>
                                        <a:rPr lang="en-US" b="0" i="1" smtClean="0">
                                          <a:latin typeface="Cambria Math" charset="0"/>
                                        </a:rPr>
                                        <m:t>−</m:t>
                                      </m:r>
                                      <m:r>
                                        <a:rPr lang="el-GR" i="1">
                                          <a:latin typeface="Cambria Math" charset="0"/>
                                        </a:rPr>
                                        <m:t>𝜔</m:t>
                                      </m:r>
                                      <m:r>
                                        <a:rPr lang="en-US" i="1" baseline="-25000">
                                          <a:latin typeface="Cambria Math" charset="0"/>
                                        </a:rPr>
                                        <m:t>0</m:t>
                                      </m:r>
                                      <m:r>
                                        <a:rPr lang="en-US" i="1">
                                          <a:latin typeface="Cambria Math" charset="0"/>
                                        </a:rPr>
                                        <m:t>/2</m:t>
                                      </m:r>
                                    </m:e>
                                  </m:mr>
                                </m:m>
                              </m:e>
                            </m:d>
                          </m:oMath>
                        </m:oMathPara>
                      </a14:m>
                      <a:endParaRPr lang="en-US" dirty="0"/>
                    </a:p>
                  </p:txBody>
                </p:sp>
              </mc:Choice>
              <mc:Fallback xmlns="">
                <p:sp>
                  <p:nvSpPr>
                    <p:cNvPr id="21" name="TextBox 20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2211987" y="3306098"/>
                      <a:ext cx="1845570" cy="526876"/>
                    </a:xfrm>
                    <a:prstGeom prst="rect">
                      <a:avLst/>
                    </a:prstGeom>
                    <a:blipFill rotWithShape="0">
                      <a:blip r:embed="rId6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grpSp>
            <p:nvGrpSpPr>
              <p:cNvPr id="53" name="Group 52"/>
              <p:cNvGrpSpPr/>
              <p:nvPr/>
            </p:nvGrpSpPr>
            <p:grpSpPr>
              <a:xfrm>
                <a:off x="1865345" y="3679818"/>
                <a:ext cx="324774" cy="458369"/>
                <a:chOff x="3876387" y="4576096"/>
                <a:chExt cx="324774" cy="458369"/>
              </a:xfrm>
            </p:grpSpPr>
            <p:sp>
              <p:nvSpPr>
                <p:cNvPr id="54" name="TextBox 53"/>
                <p:cNvSpPr txBox="1"/>
                <p:nvPr/>
              </p:nvSpPr>
              <p:spPr>
                <a:xfrm>
                  <a:off x="3876387" y="4576096"/>
                  <a:ext cx="263214" cy="400110"/>
                </a:xfrm>
                <a:prstGeom prst="rect">
                  <a:avLst/>
                </a:prstGeom>
                <a:noFill/>
                <a:effectLst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000" dirty="0" smtClean="0"/>
                    <a:t>-</a:t>
                  </a:r>
                  <a:endParaRPr lang="en-US" sz="2000" dirty="0"/>
                </a:p>
              </p:txBody>
            </p:sp>
            <p:sp>
              <p:nvSpPr>
                <p:cNvPr id="55" name="TextBox 54"/>
                <p:cNvSpPr txBox="1"/>
                <p:nvPr/>
              </p:nvSpPr>
              <p:spPr>
                <a:xfrm>
                  <a:off x="3894667" y="4665133"/>
                  <a:ext cx="30649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h</a:t>
                  </a:r>
                  <a:endParaRPr lang="en-US" dirty="0"/>
                </a:p>
              </p:txBody>
            </p:sp>
          </p:grpSp>
        </p:grpSp>
        <p:sp>
          <p:nvSpPr>
            <p:cNvPr id="64" name="TextBox 63"/>
            <p:cNvSpPr txBox="1"/>
            <p:nvPr/>
          </p:nvSpPr>
          <p:spPr>
            <a:xfrm>
              <a:off x="201674" y="4691666"/>
              <a:ext cx="30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h</a:t>
              </a:r>
              <a:endParaRPr lang="en-US" dirty="0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193454" y="4621157"/>
              <a:ext cx="2551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-</a:t>
              </a:r>
              <a:endParaRPr lang="en-US"/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203737" y="5686356"/>
              <a:ext cx="30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h</a:t>
              </a:r>
              <a:endParaRPr lang="en-US" dirty="0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195517" y="5615847"/>
              <a:ext cx="2551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-</a:t>
              </a:r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72037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470025"/>
          </a:xfrm>
        </p:spPr>
        <p:txBody>
          <a:bodyPr>
            <a:normAutofit/>
          </a:bodyPr>
          <a:lstStyle/>
          <a:p>
            <a:r>
              <a:rPr lang="en-US" dirty="0"/>
              <a:t>F</a:t>
            </a:r>
            <a:r>
              <a:rPr lang="en-US" dirty="0" smtClean="0"/>
              <a:t>our physical parameters of interest:</a:t>
            </a:r>
            <a:br>
              <a:rPr lang="en-US" dirty="0" smtClean="0"/>
            </a:br>
            <a:endParaRPr lang="en-US" sz="3100" i="1" dirty="0"/>
          </a:p>
        </p:txBody>
      </p:sp>
      <p:pic>
        <p:nvPicPr>
          <p:cNvPr id="4" name="Picture 3" descr="Screen Shot 2015-09-28 at 2.02.0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027" y="779355"/>
            <a:ext cx="8645944" cy="606255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538488" y="735012"/>
            <a:ext cx="4356483" cy="61229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45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en-US" sz="4000" dirty="0" smtClean="0"/>
              <a:t>The Bloch sphere formalism efficiently helps explain many physical systems</a:t>
            </a:r>
            <a:endParaRPr lang="en-US" sz="4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8561" y="1617133"/>
            <a:ext cx="4411373" cy="505078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8479" y="1809906"/>
            <a:ext cx="3352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Here are 14 examples where physicists used Bloch spheres as visual tools</a:t>
            </a:r>
            <a:r>
              <a:rPr lang="is-IS" dirty="0" smtClean="0"/>
              <a:t>…(there are many more)</a:t>
            </a: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3970508" y="1419599"/>
            <a:ext cx="1930759" cy="5336801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871132" y="2735197"/>
            <a:ext cx="2108200" cy="98167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5518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Outline:</a:t>
            </a:r>
            <a:br>
              <a:rPr lang="en-US" dirty="0" smtClean="0"/>
            </a:br>
            <a:endParaRPr lang="en-US" sz="31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341946" y="1285359"/>
            <a:ext cx="802539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400" dirty="0" smtClean="0"/>
              <a:t>The Bloch sphere and the Bloch vector</a:t>
            </a:r>
          </a:p>
          <a:p>
            <a:pPr marL="342900" indent="-342900">
              <a:buFont typeface="+mj-lt"/>
              <a:buAutoNum type="arabicPeriod"/>
            </a:pPr>
            <a:endParaRPr lang="en-US" sz="24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/>
              <a:t>A </a:t>
            </a:r>
            <a:r>
              <a:rPr lang="en-US" sz="2400" dirty="0" err="1" smtClean="0"/>
              <a:t>hamiltonian</a:t>
            </a:r>
            <a:r>
              <a:rPr lang="en-US" sz="2400" dirty="0" smtClean="0"/>
              <a:t> and its rotation vector </a:t>
            </a:r>
          </a:p>
          <a:p>
            <a:pPr marL="342900" indent="-342900">
              <a:buFont typeface="+mj-lt"/>
              <a:buAutoNum type="arabicPeriod"/>
            </a:pPr>
            <a:endParaRPr lang="en-US" sz="24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/>
              <a:t>The rotating wave approximation and rotating frame transformation</a:t>
            </a:r>
          </a:p>
          <a:p>
            <a:pPr marL="342900" indent="-342900">
              <a:buFont typeface="+mj-lt"/>
              <a:buAutoNum type="arabicPeriod"/>
            </a:pPr>
            <a:endParaRPr lang="en-US" sz="24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/>
              <a:t>The geometric pictures of the four physical parameters of interest</a:t>
            </a:r>
          </a:p>
          <a:p>
            <a:pPr marL="342900" indent="-342900">
              <a:buFont typeface="+mj-lt"/>
              <a:buAutoNum type="arabicPeriod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20419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149425"/>
            <a:ext cx="91440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Bloch sphere and Bloch Vector</a:t>
            </a:r>
            <a:br>
              <a:rPr lang="en-US" dirty="0" smtClean="0"/>
            </a:br>
            <a:endParaRPr lang="en-US" sz="3100" i="1" dirty="0"/>
          </a:p>
        </p:txBody>
      </p:sp>
      <p:sp>
        <p:nvSpPr>
          <p:cNvPr id="3" name="TextBox 2"/>
          <p:cNvSpPr txBox="1"/>
          <p:nvPr/>
        </p:nvSpPr>
        <p:spPr>
          <a:xfrm>
            <a:off x="0" y="644855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Mathematically, a two-state </a:t>
            </a:r>
            <a:r>
              <a:rPr lang="en-US" dirty="0" err="1" smtClean="0"/>
              <a:t>wavefunction</a:t>
            </a:r>
            <a:r>
              <a:rPr lang="el-GR" dirty="0" smtClean="0"/>
              <a:t>,</a:t>
            </a:r>
            <a:r>
              <a:rPr lang="en-US" dirty="0" smtClean="0"/>
              <a:t> </a:t>
            </a:r>
            <a:r>
              <a:rPr lang="el-GR" dirty="0" smtClean="0"/>
              <a:t>Ψ = </a:t>
            </a:r>
            <a:r>
              <a:rPr lang="en-US" dirty="0" err="1" smtClean="0"/>
              <a:t>C</a:t>
            </a:r>
            <a:r>
              <a:rPr lang="en-US" baseline="-25000" dirty="0" err="1" smtClean="0"/>
              <a:t>e</a:t>
            </a:r>
            <a:r>
              <a:rPr lang="en-US" dirty="0" err="1" smtClean="0"/>
              <a:t>|e</a:t>
            </a:r>
            <a:r>
              <a:rPr lang="en-US" dirty="0" smtClean="0"/>
              <a:t>&gt;+</a:t>
            </a:r>
            <a:r>
              <a:rPr lang="en-US" dirty="0" err="1" smtClean="0"/>
              <a:t>C</a:t>
            </a:r>
            <a:r>
              <a:rPr lang="en-US" baseline="-25000" dirty="0" err="1" smtClean="0"/>
              <a:t>g</a:t>
            </a:r>
            <a:r>
              <a:rPr lang="en-US" dirty="0" err="1" smtClean="0"/>
              <a:t>|g</a:t>
            </a:r>
            <a:r>
              <a:rPr lang="en-US" dirty="0" smtClean="0"/>
              <a:t>&gt;, </a:t>
            </a:r>
            <a:r>
              <a:rPr lang="en-US" dirty="0" err="1" smtClean="0"/>
              <a:t>requries</a:t>
            </a:r>
            <a:r>
              <a:rPr lang="en-US" dirty="0" smtClean="0"/>
              <a:t> four real numbers. </a:t>
            </a:r>
            <a:endParaRPr lang="en-US" dirty="0"/>
          </a:p>
        </p:txBody>
      </p:sp>
      <p:pic>
        <p:nvPicPr>
          <p:cNvPr id="5" name="Picture 4" descr="Screen Shot 2015-09-28 at 10.27.27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6154" y="1185333"/>
            <a:ext cx="6147846" cy="541866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-25401" y="1710048"/>
            <a:ext cx="3149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Not all four are </a:t>
            </a:r>
            <a:r>
              <a:rPr lang="en-US" dirty="0" smtClean="0"/>
              <a:t>needed physically:</a:t>
            </a:r>
            <a:endParaRPr lang="en-US" dirty="0" smtClean="0"/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Normalization (|C</a:t>
            </a:r>
            <a:r>
              <a:rPr lang="en-US" baseline="-25000" dirty="0" smtClean="0"/>
              <a:t>e</a:t>
            </a:r>
            <a:r>
              <a:rPr lang="en-US" dirty="0" smtClean="0"/>
              <a:t>|</a:t>
            </a:r>
            <a:r>
              <a:rPr lang="en-US" baseline="30000" dirty="0" smtClean="0"/>
              <a:t>2</a:t>
            </a:r>
            <a:r>
              <a:rPr lang="en-US" dirty="0" smtClean="0"/>
              <a:t>+|C</a:t>
            </a:r>
            <a:r>
              <a:rPr lang="en-US" baseline="-25000" dirty="0" smtClean="0"/>
              <a:t>g</a:t>
            </a:r>
            <a:r>
              <a:rPr lang="en-US" dirty="0" smtClean="0"/>
              <a:t>|</a:t>
            </a:r>
            <a:r>
              <a:rPr lang="en-US" baseline="30000" dirty="0" smtClean="0"/>
              <a:t>2  </a:t>
            </a:r>
            <a:r>
              <a:rPr lang="en-US" dirty="0" smtClean="0"/>
              <a:t>= 1) reduces the required number by one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The overall phase doesn’t have a physical consequence</a:t>
            </a:r>
            <a:endParaRPr lang="en-US" dirty="0"/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6367" y="4646304"/>
            <a:ext cx="29597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From the remaining two, </a:t>
            </a:r>
            <a:r>
              <a:rPr lang="en-US" dirty="0"/>
              <a:t>the Bloch sphere (BS) and the Bloch vector (BV) are </a:t>
            </a:r>
            <a:r>
              <a:rPr lang="en-US" dirty="0" smtClean="0"/>
              <a:t>built</a:t>
            </a:r>
            <a:r>
              <a:rPr lang="is-IS" dirty="0" smtClean="0"/>
              <a:t>…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4606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Outline:</a:t>
            </a:r>
            <a:br>
              <a:rPr lang="en-US" dirty="0" smtClean="0"/>
            </a:br>
            <a:endParaRPr lang="en-US" sz="31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341946" y="1285359"/>
            <a:ext cx="802539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400" dirty="0" smtClean="0"/>
              <a:t>The Bloch sphere and the Bloch vector</a:t>
            </a:r>
          </a:p>
          <a:p>
            <a:pPr marL="342900" indent="-342900">
              <a:buFont typeface="+mj-lt"/>
              <a:buAutoNum type="arabicPeriod"/>
            </a:pPr>
            <a:endParaRPr lang="en-US" sz="24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/>
              <a:t>A </a:t>
            </a:r>
            <a:r>
              <a:rPr lang="en-US" sz="2400" dirty="0" err="1" smtClean="0"/>
              <a:t>hamiltonian</a:t>
            </a:r>
            <a:r>
              <a:rPr lang="en-US" sz="2400" dirty="0" smtClean="0"/>
              <a:t> and its rotation vector </a:t>
            </a:r>
          </a:p>
          <a:p>
            <a:pPr marL="342900" indent="-342900">
              <a:buFont typeface="+mj-lt"/>
              <a:buAutoNum type="arabicPeriod"/>
            </a:pPr>
            <a:endParaRPr lang="en-US" sz="24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/>
              <a:t>The rotating wave approximation and rotating frame transformation</a:t>
            </a:r>
          </a:p>
          <a:p>
            <a:pPr marL="342900" indent="-342900">
              <a:buFont typeface="+mj-lt"/>
              <a:buAutoNum type="arabicPeriod"/>
            </a:pPr>
            <a:endParaRPr lang="en-US" sz="24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/>
              <a:t>The geometric pictures of the four physical parameters of interest</a:t>
            </a:r>
          </a:p>
          <a:p>
            <a:pPr marL="342900" indent="-342900">
              <a:buFont typeface="+mj-lt"/>
              <a:buAutoNum type="arabicPeriod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81380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76705"/>
            <a:ext cx="9144000" cy="80938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An example </a:t>
            </a:r>
            <a:r>
              <a:rPr lang="en-US" dirty="0" err="1" smtClean="0"/>
              <a:t>hamiltonian</a:t>
            </a:r>
            <a:r>
              <a:rPr lang="en-US" dirty="0" smtClean="0"/>
              <a:t> and its rotation vector from NMR</a:t>
            </a:r>
            <a:endParaRPr lang="en-US" sz="3100" i="1" dirty="0"/>
          </a:p>
        </p:txBody>
      </p:sp>
      <p:grpSp>
        <p:nvGrpSpPr>
          <p:cNvPr id="5" name="Group 4"/>
          <p:cNvGrpSpPr/>
          <p:nvPr/>
        </p:nvGrpSpPr>
        <p:grpSpPr>
          <a:xfrm>
            <a:off x="314171" y="3140028"/>
            <a:ext cx="8681615" cy="3468713"/>
            <a:chOff x="295309" y="2876525"/>
            <a:chExt cx="8681615" cy="3468713"/>
          </a:xfrm>
        </p:grpSpPr>
        <p:sp>
          <p:nvSpPr>
            <p:cNvPr id="10" name="TextBox 9"/>
            <p:cNvSpPr txBox="1"/>
            <p:nvPr/>
          </p:nvSpPr>
          <p:spPr>
            <a:xfrm>
              <a:off x="295309" y="2876525"/>
              <a:ext cx="862882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/>
                <a:buChar char="•"/>
              </a:pPr>
              <a:r>
                <a:rPr lang="en-US" dirty="0" smtClean="0"/>
                <a:t>In bra-</a:t>
              </a:r>
              <a:r>
                <a:rPr lang="en-US" dirty="0" err="1" smtClean="0"/>
                <a:t>ket</a:t>
              </a:r>
              <a:r>
                <a:rPr lang="en-US" dirty="0" smtClean="0"/>
                <a:t> notation:</a:t>
              </a:r>
              <a:endParaRPr lang="en-US" dirty="0"/>
            </a:p>
          </p:txBody>
        </p:sp>
        <p:graphicFrame>
          <p:nvGraphicFramePr>
            <p:cNvPr id="11" name="Object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16287866"/>
                </p:ext>
              </p:extLst>
            </p:nvPr>
          </p:nvGraphicFramePr>
          <p:xfrm>
            <a:off x="617538" y="3455660"/>
            <a:ext cx="6900862" cy="5619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64" name="Equation" r:id="rId3" imgW="4864100" imgH="393700" progId="Equation.DSMT4">
                    <p:embed/>
                  </p:oleObj>
                </mc:Choice>
                <mc:Fallback>
                  <p:oleObj name="Equation" r:id="rId3" imgW="4864100" imgH="3937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617538" y="3455660"/>
                          <a:ext cx="6900862" cy="56197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3" name="TextBox 22"/>
            <p:cNvSpPr txBox="1"/>
            <p:nvPr/>
          </p:nvSpPr>
          <p:spPr>
            <a:xfrm>
              <a:off x="348101" y="4557524"/>
              <a:ext cx="862882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/>
                <a:buChar char="•"/>
              </a:pPr>
              <a:r>
                <a:rPr lang="en-US" dirty="0" smtClean="0"/>
                <a:t>In matrix form:</a:t>
              </a:r>
              <a:endParaRPr lang="en-US" dirty="0"/>
            </a:p>
          </p:txBody>
        </p:sp>
        <p:graphicFrame>
          <p:nvGraphicFramePr>
            <p:cNvPr id="24" name="Object 2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44931225"/>
                </p:ext>
              </p:extLst>
            </p:nvPr>
          </p:nvGraphicFramePr>
          <p:xfrm>
            <a:off x="835025" y="5021263"/>
            <a:ext cx="4216400" cy="13239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65" name="Equation" r:id="rId5" imgW="2971800" imgH="927100" progId="Equation.DSMT4">
                    <p:embed/>
                  </p:oleObj>
                </mc:Choice>
                <mc:Fallback>
                  <p:oleObj name="Equation" r:id="rId5" imgW="2971800" imgH="9271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835025" y="5021263"/>
                          <a:ext cx="4216400" cy="132397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8" name="Group 17"/>
          <p:cNvGrpSpPr/>
          <p:nvPr/>
        </p:nvGrpSpPr>
        <p:grpSpPr>
          <a:xfrm>
            <a:off x="272501" y="1292719"/>
            <a:ext cx="8670493" cy="1440681"/>
            <a:chOff x="286381" y="1070927"/>
            <a:chExt cx="8670493" cy="1440681"/>
          </a:xfrm>
        </p:grpSpPr>
        <p:sp>
          <p:nvSpPr>
            <p:cNvPr id="3" name="TextBox 2"/>
            <p:cNvSpPr txBox="1"/>
            <p:nvPr/>
          </p:nvSpPr>
          <p:spPr>
            <a:xfrm>
              <a:off x="286381" y="1070927"/>
              <a:ext cx="8628823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/>
                <a:buChar char="•"/>
              </a:pPr>
              <a:r>
                <a:rPr lang="en-US" dirty="0" smtClean="0"/>
                <a:t>The </a:t>
              </a:r>
              <a:r>
                <a:rPr lang="en-US" dirty="0" err="1" smtClean="0"/>
                <a:t>hamiltonian</a:t>
              </a:r>
              <a:r>
                <a:rPr lang="en-US" dirty="0" smtClean="0"/>
                <a:t> describing the spin/magnetic field interaction is:</a:t>
              </a:r>
            </a:p>
            <a:p>
              <a:pPr marL="285750" indent="-285750">
                <a:buFont typeface="Arial"/>
                <a:buChar char="•"/>
              </a:pPr>
              <a:endParaRPr lang="en-US" dirty="0"/>
            </a:p>
            <a:p>
              <a:pPr marL="285750" indent="-285750">
                <a:buFont typeface="Arial"/>
                <a:buChar char="•"/>
              </a:pPr>
              <a:endParaRPr lang="en-US" dirty="0" smtClean="0"/>
            </a:p>
            <a:p>
              <a:pPr marL="285750" indent="-285750">
                <a:buFont typeface="Arial"/>
                <a:buChar char="•"/>
              </a:pPr>
              <a:endParaRPr lang="en-US" dirty="0"/>
            </a:p>
          </p:txBody>
        </p:sp>
        <p:graphicFrame>
          <p:nvGraphicFramePr>
            <p:cNvPr id="4" name="Objec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01343756"/>
                </p:ext>
              </p:extLst>
            </p:nvPr>
          </p:nvGraphicFramePr>
          <p:xfrm>
            <a:off x="6830671" y="1098084"/>
            <a:ext cx="1117600" cy="3429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66" name="Equation" r:id="rId7" imgW="787400" imgH="241300" progId="Equation.DSMT4">
                    <p:embed/>
                  </p:oleObj>
                </mc:Choice>
                <mc:Fallback>
                  <p:oleObj name="Equation" r:id="rId7" imgW="787400" imgH="2413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6830671" y="1098084"/>
                          <a:ext cx="1117600" cy="3429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" name="TextBox 5"/>
            <p:cNvSpPr txBox="1"/>
            <p:nvPr/>
          </p:nvSpPr>
          <p:spPr>
            <a:xfrm>
              <a:off x="636400" y="1555177"/>
              <a:ext cx="7811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where</a:t>
              </a:r>
            </a:p>
          </p:txBody>
        </p:sp>
        <p:graphicFrame>
          <p:nvGraphicFramePr>
            <p:cNvPr id="7" name="Objec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07535333"/>
                </p:ext>
              </p:extLst>
            </p:nvPr>
          </p:nvGraphicFramePr>
          <p:xfrm>
            <a:off x="1424296" y="1507369"/>
            <a:ext cx="2235200" cy="558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67" name="Equation" r:id="rId9" imgW="1574800" imgH="393700" progId="Equation.DSMT4">
                    <p:embed/>
                  </p:oleObj>
                </mc:Choice>
                <mc:Fallback>
                  <p:oleObj name="Equation" r:id="rId9" imgW="1574800" imgH="3937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1424296" y="1507369"/>
                          <a:ext cx="2235200" cy="5588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" name="TextBox 7"/>
            <p:cNvSpPr txBox="1"/>
            <p:nvPr/>
          </p:nvSpPr>
          <p:spPr>
            <a:xfrm>
              <a:off x="3666259" y="1275577"/>
              <a:ext cx="5290615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US" dirty="0"/>
            </a:p>
            <a:p>
              <a:r>
                <a:rPr lang="en-US" dirty="0" smtClean="0"/>
                <a:t> and a typical magnetic field for an NMR experiment </a:t>
              </a:r>
            </a:p>
            <a:p>
              <a:pPr marL="285750" indent="-285750">
                <a:buFont typeface="Arial"/>
                <a:buChar char="•"/>
              </a:pPr>
              <a:endParaRPr lang="en-US" baseline="-25000" dirty="0"/>
            </a:p>
            <a:p>
              <a:pPr marL="285750" indent="-285750">
                <a:buFont typeface="Arial"/>
                <a:buChar char="•"/>
              </a:pPr>
              <a:endParaRPr lang="en-US" baseline="-25000" dirty="0" smtClean="0"/>
            </a:p>
            <a:p>
              <a:endParaRPr lang="en-US" baseline="-25000" dirty="0" smtClean="0"/>
            </a:p>
          </p:txBody>
        </p:sp>
        <p:graphicFrame>
          <p:nvGraphicFramePr>
            <p:cNvPr id="9" name="Object 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751068113"/>
                </p:ext>
              </p:extLst>
            </p:nvPr>
          </p:nvGraphicFramePr>
          <p:xfrm>
            <a:off x="992078" y="2151246"/>
            <a:ext cx="2578100" cy="3603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68" name="Equation" r:id="rId11" imgW="1816100" imgH="254000" progId="Equation.DSMT4">
                    <p:embed/>
                  </p:oleObj>
                </mc:Choice>
                <mc:Fallback>
                  <p:oleObj name="Equation" r:id="rId11" imgW="1816100" imgH="2540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992078" y="2151246"/>
                          <a:ext cx="2578100" cy="36036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7" name="TextBox 16"/>
            <p:cNvSpPr txBox="1"/>
            <p:nvPr/>
          </p:nvSpPr>
          <p:spPr>
            <a:xfrm>
              <a:off x="636400" y="2141232"/>
              <a:ext cx="3273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is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059003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809387"/>
          </a:xfrm>
        </p:spPr>
        <p:txBody>
          <a:bodyPr>
            <a:normAutofit/>
          </a:bodyPr>
          <a:lstStyle/>
          <a:p>
            <a:r>
              <a:rPr lang="en-US" dirty="0" smtClean="0"/>
              <a:t>A </a:t>
            </a:r>
            <a:r>
              <a:rPr lang="en-US" dirty="0" err="1" smtClean="0"/>
              <a:t>hamiltonian</a:t>
            </a:r>
            <a:r>
              <a:rPr lang="en-US" dirty="0" smtClean="0"/>
              <a:t> and its rotation vector</a:t>
            </a:r>
            <a:endParaRPr lang="en-US" sz="3100" i="1" dirty="0"/>
          </a:p>
        </p:txBody>
      </p:sp>
      <p:sp>
        <p:nvSpPr>
          <p:cNvPr id="16" name="TextBox 15"/>
          <p:cNvSpPr txBox="1"/>
          <p:nvPr/>
        </p:nvSpPr>
        <p:spPr>
          <a:xfrm>
            <a:off x="234332" y="938475"/>
            <a:ext cx="23842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Make some definitions:</a:t>
            </a:r>
          </a:p>
          <a:p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 </a:t>
            </a:r>
            <a:endParaRPr lang="en-US" dirty="0"/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7007977"/>
              </p:ext>
            </p:extLst>
          </p:nvPr>
        </p:nvGraphicFramePr>
        <p:xfrm>
          <a:off x="2341563" y="1368425"/>
          <a:ext cx="868362" cy="307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27" name="Equation" r:id="rId3" imgW="609600" imgH="215900" progId="Equation.DSMT4">
                  <p:embed/>
                </p:oleObj>
              </mc:Choice>
              <mc:Fallback>
                <p:oleObj name="Equation" r:id="rId3" imgW="609600" imgH="2159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341563" y="1368425"/>
                        <a:ext cx="868362" cy="3079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0638459"/>
              </p:ext>
            </p:extLst>
          </p:nvPr>
        </p:nvGraphicFramePr>
        <p:xfrm>
          <a:off x="765175" y="1239838"/>
          <a:ext cx="863600" cy="561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28" name="Equation" r:id="rId5" imgW="609600" imgH="393700" progId="Equation.DSMT4">
                  <p:embed/>
                </p:oleObj>
              </mc:Choice>
              <mc:Fallback>
                <p:oleObj name="Equation" r:id="rId5" imgW="609600" imgH="3937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65175" y="1239838"/>
                        <a:ext cx="863600" cy="5619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1712611" y="1334712"/>
            <a:ext cx="53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</a:t>
            </a:r>
            <a:r>
              <a:rPr lang="en-US" dirty="0" smtClean="0"/>
              <a:t>nd 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3173817" y="1341626"/>
            <a:ext cx="5467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, note the units of radians per second (a rate of rotation)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02738" y="1971664"/>
            <a:ext cx="1352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Given these, </a:t>
            </a:r>
            <a:endParaRPr lang="en-US" dirty="0"/>
          </a:p>
        </p:txBody>
      </p:sp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5878261"/>
              </p:ext>
            </p:extLst>
          </p:nvPr>
        </p:nvGraphicFramePr>
        <p:xfrm>
          <a:off x="1854753" y="1812934"/>
          <a:ext cx="6016625" cy="615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29" name="Equation" r:id="rId7" imgW="4241800" imgH="431800" progId="Equation.DSMT4">
                  <p:embed/>
                </p:oleObj>
              </mc:Choice>
              <mc:Fallback>
                <p:oleObj name="Equation" r:id="rId7" imgW="4241800" imgH="431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854753" y="1812934"/>
                        <a:ext cx="6016625" cy="615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234332" y="2819122"/>
            <a:ext cx="86288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Written in matrix form:</a:t>
            </a:r>
            <a:endParaRPr lang="en-US" dirty="0"/>
          </a:p>
        </p:txBody>
      </p:sp>
      <p:graphicFrame>
        <p:nvGraphicFramePr>
          <p:cNvPr id="2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0856213"/>
              </p:ext>
            </p:extLst>
          </p:nvPr>
        </p:nvGraphicFramePr>
        <p:xfrm>
          <a:off x="946150" y="3536950"/>
          <a:ext cx="3765550" cy="815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0" name="Equation" r:id="rId9" imgW="2654300" imgH="571500" progId="Equation.DSMT4">
                  <p:embed/>
                </p:oleObj>
              </mc:Choice>
              <mc:Fallback>
                <p:oleObj name="Equation" r:id="rId9" imgW="2654300" imgH="5715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946150" y="3536950"/>
                        <a:ext cx="3765550" cy="8159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962399" y="3936470"/>
            <a:ext cx="391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/2</a:t>
            </a:r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341563" y="3578692"/>
            <a:ext cx="391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/2</a:t>
            </a:r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856866" y="3595626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+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626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149425"/>
            <a:ext cx="91440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Bloch sphere and Bloch Vector</a:t>
            </a:r>
            <a:br>
              <a:rPr lang="en-US" dirty="0" smtClean="0"/>
            </a:br>
            <a:endParaRPr lang="en-US" sz="3100" i="1" dirty="0"/>
          </a:p>
        </p:txBody>
      </p:sp>
      <p:sp>
        <p:nvSpPr>
          <p:cNvPr id="3" name="TextBox 2"/>
          <p:cNvSpPr txBox="1"/>
          <p:nvPr/>
        </p:nvSpPr>
        <p:spPr>
          <a:xfrm>
            <a:off x="1607180" y="867387"/>
            <a:ext cx="57249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 changes C</a:t>
            </a:r>
            <a:r>
              <a:rPr lang="en-US" baseline="-25000" dirty="0" smtClean="0"/>
              <a:t>g</a:t>
            </a:r>
            <a:r>
              <a:rPr lang="en-US" dirty="0" smtClean="0"/>
              <a:t> and C</a:t>
            </a:r>
            <a:r>
              <a:rPr lang="en-US" baseline="-25000" dirty="0" smtClean="0"/>
              <a:t>e</a:t>
            </a:r>
            <a:r>
              <a:rPr lang="en-US" dirty="0"/>
              <a:t> </a:t>
            </a:r>
            <a:r>
              <a:rPr lang="en-US" dirty="0" smtClean="0"/>
              <a:t>throughout time, </a:t>
            </a:r>
            <a:r>
              <a:rPr lang="en-US" i="1" dirty="0" smtClean="0"/>
              <a:t>so it moves BV on BS </a:t>
            </a:r>
            <a:endParaRPr lang="en-US" i="1" dirty="0"/>
          </a:p>
        </p:txBody>
      </p:sp>
      <p:pic>
        <p:nvPicPr>
          <p:cNvPr id="5" name="Picture 4" descr="Screen Shot 2015-09-28 at 10.27.27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6618" y="1403635"/>
            <a:ext cx="6188348" cy="5454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624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</a:spPr>
      <a:bodyPr rtlCol="0" anchor="ctr"/>
      <a:lstStyle>
        <a:defPPr algn="ctr">
          <a:defRPr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  <a:lnDef>
      <a:spPr>
        <a:ln w="31750">
          <a:solidFill>
            <a:schemeClr val="tx1"/>
          </a:solidFill>
          <a:tailEnd type="triangle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3882</TotalTime>
  <Words>669</Words>
  <Application>Microsoft Macintosh PowerPoint</Application>
  <PresentationFormat>On-screen Show (4:3)</PresentationFormat>
  <Paragraphs>147</Paragraphs>
  <Slides>20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Calibri</vt:lpstr>
      <vt:lpstr>Cambria Math</vt:lpstr>
      <vt:lpstr>Arial</vt:lpstr>
      <vt:lpstr>Office Theme</vt:lpstr>
      <vt:lpstr>Equation</vt:lpstr>
      <vt:lpstr>Bloch spheres, Bloch vectors, and solving Schrödinger’s equation with (almost) no math  Two-level time independent hamiltonians</vt:lpstr>
      <vt:lpstr>A general two-level time independent hamiltonian:</vt:lpstr>
      <vt:lpstr>The Bloch sphere formalism efficiently helps explain many physical systems</vt:lpstr>
      <vt:lpstr>Outline: </vt:lpstr>
      <vt:lpstr>Bloch sphere and Bloch Vector </vt:lpstr>
      <vt:lpstr>Outline: </vt:lpstr>
      <vt:lpstr>An example hamiltonian and its rotation vector from NMR</vt:lpstr>
      <vt:lpstr>A hamiltonian and its rotation vector</vt:lpstr>
      <vt:lpstr>Bloch sphere and Bloch Vector </vt:lpstr>
      <vt:lpstr>Bloch sphere and Bloch Vector </vt:lpstr>
      <vt:lpstr>PowerPoint Presentation</vt:lpstr>
      <vt:lpstr>Outline: </vt:lpstr>
      <vt:lpstr>Rotating wave approximation: </vt:lpstr>
      <vt:lpstr>Rotating frame transformation: </vt:lpstr>
      <vt:lpstr>Rotating frame transformation: </vt:lpstr>
      <vt:lpstr>Rotating frame transformation: </vt:lpstr>
      <vt:lpstr>Rotating frame transformation: </vt:lpstr>
      <vt:lpstr>Outline: </vt:lpstr>
      <vt:lpstr>Four physical parameters of interest: </vt:lpstr>
      <vt:lpstr>Four physical parameters of interest: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Two-level systems and the Bloch sphere  NMR and an optical 2-level system </dc:title>
  <dc:creator>David Blasing</dc:creator>
  <cp:lastModifiedBy>David Blasing</cp:lastModifiedBy>
  <cp:revision>100</cp:revision>
  <cp:lastPrinted>2015-12-07T13:00:11Z</cp:lastPrinted>
  <dcterms:created xsi:type="dcterms:W3CDTF">2015-09-28T13:40:11Z</dcterms:created>
  <dcterms:modified xsi:type="dcterms:W3CDTF">2016-02-16T12:59:36Z</dcterms:modified>
</cp:coreProperties>
</file>